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Raleway"/>
      <p:regular r:id="rId10"/>
      <p:bold r:id="rId11"/>
      <p:italic r:id="rId12"/>
      <p:boldItalic r:id="rId13"/>
    </p:embeddedFont>
    <p:embeddedFont>
      <p:font typeface="Lato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aleway-bold.fntdata"/><Relationship Id="rId10" Type="http://schemas.openxmlformats.org/officeDocument/2006/relationships/font" Target="fonts/Raleway-regular.fntdata"/><Relationship Id="rId13" Type="http://schemas.openxmlformats.org/officeDocument/2006/relationships/font" Target="fonts/Raleway-boldItalic.fntdata"/><Relationship Id="rId12" Type="http://schemas.openxmlformats.org/officeDocument/2006/relationships/font" Target="fonts/Raleway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Lato-bold.fntdata"/><Relationship Id="rId14" Type="http://schemas.openxmlformats.org/officeDocument/2006/relationships/font" Target="fonts/Lato-regular.fntdata"/><Relationship Id="rId17" Type="http://schemas.openxmlformats.org/officeDocument/2006/relationships/font" Target="fonts/Lato-boldItalic.fntdata"/><Relationship Id="rId16" Type="http://schemas.openxmlformats.org/officeDocument/2006/relationships/font" Target="fonts/La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c92aabdb2b_0_1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1c92aabdb2b_0_1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c92aabdb2b_0_1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1c92aabdb2b_0_1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1c92aabdb2b_0_1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1c92aabdb2b_0_1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A321A"/>
              </a:buClr>
              <a:buSzPts val="4200"/>
              <a:buNone/>
              <a:defRPr sz="4200">
                <a:solidFill>
                  <a:srgbClr val="4A321A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729626" y="3172900"/>
            <a:ext cx="60684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321A"/>
              </a:buClr>
              <a:buSzPts val="1600"/>
              <a:buNone/>
              <a:defRPr sz="1600">
                <a:solidFill>
                  <a:srgbClr val="4A321A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rgbClr val="4A321A"/>
                </a:solidFill>
              </a:defRPr>
            </a:lvl1pPr>
            <a:lvl2pPr lvl="1">
              <a:buNone/>
              <a:defRPr>
                <a:solidFill>
                  <a:srgbClr val="4A321A"/>
                </a:solidFill>
              </a:defRPr>
            </a:lvl2pPr>
            <a:lvl3pPr lvl="2">
              <a:buNone/>
              <a:defRPr>
                <a:solidFill>
                  <a:srgbClr val="4A321A"/>
                </a:solidFill>
              </a:defRPr>
            </a:lvl3pPr>
            <a:lvl4pPr lvl="3">
              <a:buNone/>
              <a:defRPr>
                <a:solidFill>
                  <a:srgbClr val="4A321A"/>
                </a:solidFill>
              </a:defRPr>
            </a:lvl4pPr>
            <a:lvl5pPr lvl="4">
              <a:buNone/>
              <a:defRPr>
                <a:solidFill>
                  <a:srgbClr val="4A321A"/>
                </a:solidFill>
              </a:defRPr>
            </a:lvl5pPr>
            <a:lvl6pPr lvl="5">
              <a:buNone/>
              <a:defRPr>
                <a:solidFill>
                  <a:srgbClr val="4A321A"/>
                </a:solidFill>
              </a:defRPr>
            </a:lvl6pPr>
            <a:lvl7pPr lvl="6">
              <a:buNone/>
              <a:defRPr>
                <a:solidFill>
                  <a:srgbClr val="4A321A"/>
                </a:solidFill>
              </a:defRPr>
            </a:lvl7pPr>
            <a:lvl8pPr lvl="7">
              <a:buNone/>
              <a:defRPr>
                <a:solidFill>
                  <a:srgbClr val="4A321A"/>
                </a:solidFill>
              </a:defRPr>
            </a:lvl8pPr>
            <a:lvl9pPr lvl="8">
              <a:buNone/>
              <a:defRPr>
                <a:solidFill>
                  <a:srgbClr val="4A321A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13" name="Google Shape;13;p2"/>
          <p:cNvGrpSpPr/>
          <p:nvPr/>
        </p:nvGrpSpPr>
        <p:grpSpPr>
          <a:xfrm>
            <a:off x="0" y="0"/>
            <a:ext cx="7986900" cy="1105889"/>
            <a:chOff x="0" y="0"/>
            <a:chExt cx="7986900" cy="1105889"/>
          </a:xfrm>
        </p:grpSpPr>
        <p:sp>
          <p:nvSpPr>
            <p:cNvPr id="14" name="Google Shape;14;p2"/>
            <p:cNvSpPr/>
            <p:nvPr/>
          </p:nvSpPr>
          <p:spPr>
            <a:xfrm>
              <a:off x="0" y="89"/>
              <a:ext cx="7986900" cy="1105800"/>
            </a:xfrm>
            <a:prstGeom prst="diagStripe">
              <a:avLst>
                <a:gd fmla="val 77069" name="adj"/>
              </a:avLst>
            </a:prstGeom>
            <a:solidFill>
              <a:srgbClr val="235F4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0" y="0"/>
              <a:ext cx="6805800" cy="966000"/>
            </a:xfrm>
            <a:prstGeom prst="diagStripe">
              <a:avLst>
                <a:gd fmla="val 83339" name="adj"/>
              </a:avLst>
            </a:prstGeom>
            <a:solidFill>
              <a:srgbClr val="B4BC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pic>
        <p:nvPicPr>
          <p:cNvPr id="16" name="Google Shape;16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798150" y="3419125"/>
            <a:ext cx="1892826" cy="13683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rgbClr val="5D9B6D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" name="Google Shape;79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80" name="Google Shape;80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2" name="Google Shape;82;p11"/>
          <p:cNvSpPr txBox="1"/>
          <p:nvPr>
            <p:ph hasCustomPrompt="1"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83" name="Google Shape;83;p11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4" name="Google Shape;84;p1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rgbClr val="B4BC35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rgbClr val="4A321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4A321A"/>
                </a:solidFill>
              </a:endParaRPr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rgbClr val="4A321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rgbClr val="4A321A"/>
                </a:solidFill>
              </a:endParaRPr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solidFill>
          <a:srgbClr val="F9F9F9"/>
        </a:solidFill>
      </p:bgPr>
    </p:bg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27" name="Google Shape;27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8" name="Google Shape;28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rgbClr val="4A321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rgbClr val="B4BC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pic>
        <p:nvPicPr>
          <p:cNvPr id="30" name="Google Shape;30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6150" cy="6622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1" name="Google Shape;31;p4"/>
          <p:cNvCxnSpPr/>
          <p:nvPr/>
        </p:nvCxnSpPr>
        <p:spPr>
          <a:xfrm>
            <a:off x="0" y="702275"/>
            <a:ext cx="9160200" cy="0"/>
          </a:xfrm>
          <a:prstGeom prst="straightConnector1">
            <a:avLst/>
          </a:prstGeom>
          <a:noFill/>
          <a:ln cap="flat" cmpd="sng" w="9525">
            <a:solidFill>
              <a:srgbClr val="4A321A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4" name="Google Shape;34;p5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37" name="Google Shape;37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8" name="Google Shape;38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rgbClr val="4A321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" name="Google Shape;39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rgbClr val="B4BC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pic>
        <p:nvPicPr>
          <p:cNvPr id="40" name="Google Shape;40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6150" cy="6622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1" name="Google Shape;41;p5"/>
          <p:cNvCxnSpPr/>
          <p:nvPr/>
        </p:nvCxnSpPr>
        <p:spPr>
          <a:xfrm>
            <a:off x="0" y="702275"/>
            <a:ext cx="9160200" cy="0"/>
          </a:xfrm>
          <a:prstGeom prst="straightConnector1">
            <a:avLst/>
          </a:prstGeom>
          <a:noFill/>
          <a:ln cap="flat" cmpd="sng" w="9525">
            <a:solidFill>
              <a:srgbClr val="4A321A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" name="Google Shape;44;p6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46" name="Google Shape;46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7" name="Google Shape;47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rgbClr val="4A321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" name="Google Shape;48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rgbClr val="B4BC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pic>
        <p:nvPicPr>
          <p:cNvPr id="49" name="Google Shape;49;p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6150" cy="6622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0" name="Google Shape;50;p6"/>
          <p:cNvCxnSpPr/>
          <p:nvPr/>
        </p:nvCxnSpPr>
        <p:spPr>
          <a:xfrm>
            <a:off x="0" y="702275"/>
            <a:ext cx="9160200" cy="0"/>
          </a:xfrm>
          <a:prstGeom prst="straightConnector1">
            <a:avLst/>
          </a:prstGeom>
          <a:noFill/>
          <a:ln cap="flat" cmpd="sng" w="9525">
            <a:solidFill>
              <a:srgbClr val="4A321A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7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53" name="Google Shape;53;p7"/>
          <p:cNvSpPr txBox="1"/>
          <p:nvPr>
            <p:ph idx="1" type="body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55" name="Google Shape;55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6" name="Google Shape;56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rgbClr val="4A321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" name="Google Shape;57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rgbClr val="B4BC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cxnSp>
        <p:nvCxnSpPr>
          <p:cNvPr id="58" name="Google Shape;58;p7"/>
          <p:cNvCxnSpPr/>
          <p:nvPr/>
        </p:nvCxnSpPr>
        <p:spPr>
          <a:xfrm>
            <a:off x="0" y="702275"/>
            <a:ext cx="9160200" cy="0"/>
          </a:xfrm>
          <a:prstGeom prst="straightConnector1">
            <a:avLst/>
          </a:prstGeom>
          <a:noFill/>
          <a:ln cap="flat" cmpd="sng" w="9525">
            <a:solidFill>
              <a:srgbClr val="4A321A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59" name="Google Shape;59;p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6150" cy="662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rgbClr val="235F40"/>
        </a:solid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Google Shape;61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62" name="Google Shape;62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" name="Google Shape;63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4" name="Google Shape;64;p8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9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69" name="Google Shape;69;p9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70" name="Google Shape;70;p9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1" name="Google Shape;71;p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72" name="Google Shape;72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73" name="Google Shape;73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rgbClr val="4A321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rgbClr val="B4BC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0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77" name="Google Shape;77;p1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treamline">
    <p:bg>
      <p:bgPr>
        <a:solidFill>
          <a:srgbClr val="F9F9F9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mailto:secretary@hunt-club.ca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3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Hunt Club Cares Garage Sale</a:t>
            </a:r>
            <a:endParaRPr/>
          </a:p>
        </p:txBody>
      </p:sp>
      <p:sp>
        <p:nvSpPr>
          <p:cNvPr id="92" name="Google Shape;92;p13"/>
          <p:cNvSpPr txBox="1"/>
          <p:nvPr>
            <p:ph idx="1" type="subTitle"/>
          </p:nvPr>
        </p:nvSpPr>
        <p:spPr>
          <a:xfrm>
            <a:off x="729626" y="3172900"/>
            <a:ext cx="60684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January 9 2023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Project so far</a:t>
            </a:r>
            <a:endParaRPr/>
          </a:p>
        </p:txBody>
      </p:sp>
      <p:sp>
        <p:nvSpPr>
          <p:cNvPr id="98" name="Google Shape;98;p1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Before COVID, resident Linda King ran the </a:t>
            </a:r>
            <a:r>
              <a:rPr i="1" lang="en"/>
              <a:t>Hunt Club Cares </a:t>
            </a:r>
            <a:r>
              <a:rPr lang="en"/>
              <a:t>garage sale to raise money for Interval House Ottawa, a Women’s Domestic Abuse Shelter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The garage sale was very successful and popular in the neighbourhood.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Houses paid $10 to go towards the fundraiser in order to take part and be listed in materials.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Last year Linda asked the HCCA to take over re-launching the garage sale post-COVID.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Linda has provided us with a wealth of documentation to help planning, including notes and contact information for participants, as well as signs.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5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plan for this year</a:t>
            </a:r>
            <a:endParaRPr/>
          </a:p>
        </p:txBody>
      </p:sp>
      <p:sp>
        <p:nvSpPr>
          <p:cNvPr id="104" name="Google Shape;104;p15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We will fundraise for the same charity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The HCCA will take responsibility for the implementation and overhead, though the event will be cost-neutral for the Association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We will present a project charter for Board approval in February or March.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The event will take place Saturday June 3 (weekend after Glebe Garage Sale).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Participants will be limited to HCCA boundaries, though there is the opportunity to coordinate with RPCA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We could use tables at Community Centre for residents in apartments who want to take part, and other fundraising activities are possible.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6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 need your help!</a:t>
            </a:r>
            <a:endParaRPr/>
          </a:p>
        </p:txBody>
      </p:sp>
      <p:sp>
        <p:nvSpPr>
          <p:cNvPr id="110" name="Google Shape;110;p16"/>
          <p:cNvSpPr txBox="1"/>
          <p:nvPr>
            <p:ph idx="1" type="body"/>
          </p:nvPr>
        </p:nvSpPr>
        <p:spPr>
          <a:xfrm>
            <a:off x="729450" y="1930700"/>
            <a:ext cx="7688700" cy="88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We will need more volunteers to make this project a success, both with organizing the event, and on the day of.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Please reach out to </a:t>
            </a:r>
            <a:r>
              <a:rPr lang="en" u="sng">
                <a:solidFill>
                  <a:schemeClr val="hlink"/>
                </a:solidFill>
                <a:hlinkClick r:id="rId3"/>
              </a:rPr>
              <a:t>secretary@hunt-club.ca</a:t>
            </a:r>
            <a:r>
              <a:rPr lang="en"/>
              <a:t> if you are interested.</a:t>
            </a:r>
            <a:endParaRPr/>
          </a:p>
        </p:txBody>
      </p:sp>
      <p:pic>
        <p:nvPicPr>
          <p:cNvPr id="111" name="Google Shape;111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916150" cy="662275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16"/>
          <p:cNvSpPr txBox="1"/>
          <p:nvPr>
            <p:ph idx="1" type="body"/>
          </p:nvPr>
        </p:nvSpPr>
        <p:spPr>
          <a:xfrm>
            <a:off x="733800" y="3203225"/>
            <a:ext cx="3189000" cy="163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Coordinate participants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Advertisement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Social Media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Fundraising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Arrange Tables and signage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b="1" lang="en"/>
              <a:t>Project Lead </a:t>
            </a:r>
            <a:r>
              <a:rPr lang="en"/>
              <a:t>position is available if interested!</a:t>
            </a:r>
            <a:endParaRPr/>
          </a:p>
        </p:txBody>
      </p:sp>
      <p:sp>
        <p:nvSpPr>
          <p:cNvPr id="113" name="Google Shape;113;p16"/>
          <p:cNvSpPr txBox="1"/>
          <p:nvPr>
            <p:ph idx="1" type="body"/>
          </p:nvPr>
        </p:nvSpPr>
        <p:spPr>
          <a:xfrm>
            <a:off x="5221100" y="3203200"/>
            <a:ext cx="3158100" cy="163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Put up signs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Run fundraising tables if any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Collect payments from participants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Set up tables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Take down tables</a:t>
            </a:r>
            <a:endParaRPr/>
          </a:p>
        </p:txBody>
      </p:sp>
      <p:sp>
        <p:nvSpPr>
          <p:cNvPr id="114" name="Google Shape;114;p16"/>
          <p:cNvSpPr/>
          <p:nvPr/>
        </p:nvSpPr>
        <p:spPr>
          <a:xfrm>
            <a:off x="733775" y="2892775"/>
            <a:ext cx="3189000" cy="240000"/>
          </a:xfrm>
          <a:prstGeom prst="rect">
            <a:avLst/>
          </a:prstGeom>
          <a:solidFill>
            <a:srgbClr val="235F4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Organizers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15" name="Google Shape;115;p16"/>
          <p:cNvSpPr/>
          <p:nvPr/>
        </p:nvSpPr>
        <p:spPr>
          <a:xfrm>
            <a:off x="5190075" y="2889150"/>
            <a:ext cx="3189000" cy="240000"/>
          </a:xfrm>
          <a:prstGeom prst="rect">
            <a:avLst/>
          </a:prstGeom>
          <a:solidFill>
            <a:srgbClr val="5D9B6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Event Volunteers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HCCA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