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planetizen.com/definition/exclusionary-zoning" TargetMode="External"/><Relationship Id="rId3" Type="http://schemas.openxmlformats.org/officeDocument/2006/relationships/hyperlink" Target="https://www.planetizen.com/definition/affordable-housing"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c88708e8e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c88708e8e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02902d99c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02902d99c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on Inclusionary Zoning: </a:t>
            </a:r>
            <a:r>
              <a:rPr lang="en" sz="1012">
                <a:solidFill>
                  <a:srgbClr val="595959"/>
                </a:solidFill>
                <a:latin typeface="Lato"/>
                <a:ea typeface="Lato"/>
                <a:cs typeface="Lato"/>
                <a:sym typeface="Lato"/>
              </a:rPr>
              <a:t>Meant to counteract the effects of </a:t>
            </a:r>
            <a:r>
              <a:rPr lang="en" sz="1012" u="sng">
                <a:solidFill>
                  <a:srgbClr val="1C3678"/>
                </a:solidFill>
                <a:latin typeface="Lato"/>
                <a:ea typeface="Lato"/>
                <a:cs typeface="Lato"/>
                <a:sym typeface="Lato"/>
                <a:hlinkClick r:id="rId2">
                  <a:extLst>
                    <a:ext uri="{A12FA001-AC4F-418D-AE19-62706E023703}">
                      <ahyp:hlinkClr val="tx"/>
                    </a:ext>
                  </a:extLst>
                </a:hlinkClick>
              </a:rPr>
              <a:t>exclusionary zoning</a:t>
            </a:r>
            <a:r>
              <a:rPr lang="en" sz="1012">
                <a:solidFill>
                  <a:srgbClr val="595959"/>
                </a:solidFill>
                <a:latin typeface="Lato"/>
                <a:ea typeface="Lato"/>
                <a:cs typeface="Lato"/>
                <a:sym typeface="Lato"/>
              </a:rPr>
              <a:t>, the main purpose of inclusionary zoning policies is to desegregate the housing market by ensuring the ongoing production of </a:t>
            </a:r>
            <a:r>
              <a:rPr lang="en" sz="1012" u="sng">
                <a:solidFill>
                  <a:srgbClr val="1C3678"/>
                </a:solidFill>
                <a:latin typeface="Lato"/>
                <a:ea typeface="Lato"/>
                <a:cs typeface="Lato"/>
                <a:sym typeface="Lato"/>
                <a:hlinkClick r:id="rId3">
                  <a:extLst>
                    <a:ext uri="{A12FA001-AC4F-418D-AE19-62706E023703}">
                      <ahyp:hlinkClr val="tx"/>
                    </a:ext>
                  </a:extLst>
                </a:hlinkClick>
              </a:rPr>
              <a:t>affordable housing</a:t>
            </a:r>
            <a:r>
              <a:rPr lang="en" sz="1012">
                <a:solidFill>
                  <a:srgbClr val="595959"/>
                </a:solidFill>
                <a:latin typeface="Lato"/>
                <a:ea typeface="Lato"/>
                <a:cs typeface="Lato"/>
                <a:sym typeface="Lato"/>
              </a:rPr>
              <a:t>. In theory, the intended outcomes of inclusionary zoning would offer low- and moderate-income households the opportunity to live closer to transit, job centers, and other amenities, but debate continues about the effectiveness of the policies in achieving these goals.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c88708e8e8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c88708e8e8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c88708e8e8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c88708e8e8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c88708e8e8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c88708e8e8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c88708e8e8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c88708e8e8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c88708e8e8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c88708e8e8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Clr>
                <a:srgbClr val="4A321A"/>
              </a:buClr>
              <a:buSzPts val="4200"/>
              <a:buNone/>
              <a:defRPr sz="4200">
                <a:solidFill>
                  <a:srgbClr val="4A321A"/>
                </a:solidFill>
              </a:defRPr>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1" name="Google Shape;11;p2"/>
          <p:cNvSpPr txBox="1"/>
          <p:nvPr>
            <p:ph idx="1" type="subTitle"/>
          </p:nvPr>
        </p:nvSpPr>
        <p:spPr>
          <a:xfrm>
            <a:off x="729626" y="3172900"/>
            <a:ext cx="60684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rgbClr val="4A321A"/>
              </a:buClr>
              <a:buSzPts val="1600"/>
              <a:buNone/>
              <a:defRPr sz="1600">
                <a:solidFill>
                  <a:srgbClr val="4A321A"/>
                </a:solidFill>
              </a:defRPr>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2" name="Google Shape;12;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rgbClr val="4A321A"/>
                </a:solidFill>
              </a:defRPr>
            </a:lvl1pPr>
            <a:lvl2pPr lvl="1">
              <a:buNone/>
              <a:defRPr>
                <a:solidFill>
                  <a:srgbClr val="4A321A"/>
                </a:solidFill>
              </a:defRPr>
            </a:lvl2pPr>
            <a:lvl3pPr lvl="2">
              <a:buNone/>
              <a:defRPr>
                <a:solidFill>
                  <a:srgbClr val="4A321A"/>
                </a:solidFill>
              </a:defRPr>
            </a:lvl3pPr>
            <a:lvl4pPr lvl="3">
              <a:buNone/>
              <a:defRPr>
                <a:solidFill>
                  <a:srgbClr val="4A321A"/>
                </a:solidFill>
              </a:defRPr>
            </a:lvl4pPr>
            <a:lvl5pPr lvl="4">
              <a:buNone/>
              <a:defRPr>
                <a:solidFill>
                  <a:srgbClr val="4A321A"/>
                </a:solidFill>
              </a:defRPr>
            </a:lvl5pPr>
            <a:lvl6pPr lvl="5">
              <a:buNone/>
              <a:defRPr>
                <a:solidFill>
                  <a:srgbClr val="4A321A"/>
                </a:solidFill>
              </a:defRPr>
            </a:lvl6pPr>
            <a:lvl7pPr lvl="6">
              <a:buNone/>
              <a:defRPr>
                <a:solidFill>
                  <a:srgbClr val="4A321A"/>
                </a:solidFill>
              </a:defRPr>
            </a:lvl7pPr>
            <a:lvl8pPr lvl="7">
              <a:buNone/>
              <a:defRPr>
                <a:solidFill>
                  <a:srgbClr val="4A321A"/>
                </a:solidFill>
              </a:defRPr>
            </a:lvl8pPr>
            <a:lvl9pPr lvl="8">
              <a:buNone/>
              <a:defRPr>
                <a:solidFill>
                  <a:srgbClr val="4A321A"/>
                </a:solidFill>
              </a:defRPr>
            </a:lvl9pPr>
          </a:lstStyle>
          <a:p>
            <a:pPr indent="0" lvl="0" marL="0" rtl="0" algn="r">
              <a:spcBef>
                <a:spcPts val="0"/>
              </a:spcBef>
              <a:spcAft>
                <a:spcPts val="0"/>
              </a:spcAft>
              <a:buNone/>
            </a:pPr>
            <a:fld id="{00000000-1234-1234-1234-123412341234}" type="slidenum">
              <a:rPr lang="en"/>
              <a:t>‹#›</a:t>
            </a:fld>
            <a:endParaRPr/>
          </a:p>
        </p:txBody>
      </p:sp>
      <p:grpSp>
        <p:nvGrpSpPr>
          <p:cNvPr id="13" name="Google Shape;13;p2"/>
          <p:cNvGrpSpPr/>
          <p:nvPr/>
        </p:nvGrpSpPr>
        <p:grpSpPr>
          <a:xfrm>
            <a:off x="0" y="0"/>
            <a:ext cx="7986900" cy="1105889"/>
            <a:chOff x="0" y="0"/>
            <a:chExt cx="7986900" cy="1105889"/>
          </a:xfrm>
        </p:grpSpPr>
        <p:sp>
          <p:nvSpPr>
            <p:cNvPr id="14" name="Google Shape;14;p2"/>
            <p:cNvSpPr/>
            <p:nvPr/>
          </p:nvSpPr>
          <p:spPr>
            <a:xfrm>
              <a:off x="0" y="89"/>
              <a:ext cx="7986900" cy="1105800"/>
            </a:xfrm>
            <a:prstGeom prst="diagStripe">
              <a:avLst>
                <a:gd fmla="val 77069" name="adj"/>
              </a:avLst>
            </a:prstGeom>
            <a:solidFill>
              <a:srgbClr val="235F4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0" y="0"/>
              <a:ext cx="6805800" cy="966000"/>
            </a:xfrm>
            <a:prstGeom prst="diagStripe">
              <a:avLst>
                <a:gd fmla="val 83339" name="adj"/>
              </a:avLst>
            </a:prstGeom>
            <a:solidFill>
              <a:srgbClr val="B4BC3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6" name="Google Shape;16;p2"/>
          <p:cNvPicPr preferRelativeResize="0"/>
          <p:nvPr/>
        </p:nvPicPr>
        <p:blipFill>
          <a:blip r:embed="rId2">
            <a:alphaModFix/>
          </a:blip>
          <a:stretch>
            <a:fillRect/>
          </a:stretch>
        </p:blipFill>
        <p:spPr>
          <a:xfrm>
            <a:off x="6798150" y="3419125"/>
            <a:ext cx="1892826" cy="136830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rgbClr val="5D9B6D"/>
        </a:solidFill>
      </p:bgPr>
    </p:bg>
    <p:spTree>
      <p:nvGrpSpPr>
        <p:cNvPr id="78" name="Shape 78"/>
        <p:cNvGrpSpPr/>
        <p:nvPr/>
      </p:nvGrpSpPr>
      <p:grpSpPr>
        <a:xfrm>
          <a:off x="0" y="0"/>
          <a:ext cx="0" cy="0"/>
          <a:chOff x="0" y="0"/>
          <a:chExt cx="0" cy="0"/>
        </a:xfrm>
      </p:grpSpPr>
      <p:grpSp>
        <p:nvGrpSpPr>
          <p:cNvPr id="79" name="Google Shape;79;p11"/>
          <p:cNvGrpSpPr/>
          <p:nvPr/>
        </p:nvGrpSpPr>
        <p:grpSpPr>
          <a:xfrm>
            <a:off x="830392" y="4169130"/>
            <a:ext cx="745763" cy="45826"/>
            <a:chOff x="4580561" y="2589004"/>
            <a:chExt cx="1064464" cy="25200"/>
          </a:xfrm>
        </p:grpSpPr>
        <p:sp>
          <p:nvSpPr>
            <p:cNvPr id="80" name="Google Shape;80;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2" name="Google Shape;82;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83" name="Google Shape;83;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84" name="Google Shape;84;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5" name="Shape 85"/>
        <p:cNvGrpSpPr/>
        <p:nvPr/>
      </p:nvGrpSpPr>
      <p:grpSpPr>
        <a:xfrm>
          <a:off x="0" y="0"/>
          <a:ext cx="0" cy="0"/>
          <a:chOff x="0" y="0"/>
          <a:chExt cx="0" cy="0"/>
        </a:xfrm>
      </p:grpSpPr>
      <p:sp>
        <p:nvSpPr>
          <p:cNvPr id="86" name="Google Shape;86;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B4BC35"/>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rgbClr val="4A321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A321A"/>
                </a:solidFill>
              </a:endParaRPr>
            </a:p>
          </p:txBody>
        </p:sp>
        <p:sp>
          <p:nvSpPr>
            <p:cNvPr id="20" name="Google Shape;20;p3"/>
            <p:cNvSpPr/>
            <p:nvPr/>
          </p:nvSpPr>
          <p:spPr>
            <a:xfrm rot="-5400000">
              <a:off x="4836311" y="2333254"/>
              <a:ext cx="25200" cy="536700"/>
            </a:xfrm>
            <a:prstGeom prst="rect">
              <a:avLst/>
            </a:prstGeom>
            <a:solidFill>
              <a:srgbClr val="4A321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A321A"/>
                </a:solidFill>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rgbClr val="F9F9F9"/>
        </a:solidFill>
      </p:bgPr>
    </p:bg>
    <p:spTree>
      <p:nvGrpSpPr>
        <p:cNvPr id="23" name="Shape 23"/>
        <p:cNvGrpSpPr/>
        <p:nvPr/>
      </p:nvGrpSpPr>
      <p:grpSpPr>
        <a:xfrm>
          <a:off x="0" y="0"/>
          <a:ext cx="0" cy="0"/>
          <a:chOff x="0" y="0"/>
          <a:chExt cx="0" cy="0"/>
        </a:xfrm>
      </p:grpSpPr>
      <p:sp>
        <p:nvSpPr>
          <p:cNvPr id="24" name="Google Shape;24;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5" name="Google Shape;25;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6" name="Google Shape;26;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27" name="Google Shape;27;p4"/>
          <p:cNvGrpSpPr/>
          <p:nvPr/>
        </p:nvGrpSpPr>
        <p:grpSpPr>
          <a:xfrm>
            <a:off x="830392" y="1191256"/>
            <a:ext cx="745763" cy="45826"/>
            <a:chOff x="4580561" y="2589004"/>
            <a:chExt cx="1064464" cy="25200"/>
          </a:xfrm>
        </p:grpSpPr>
        <p:sp>
          <p:nvSpPr>
            <p:cNvPr id="28" name="Google Shape;28;p4"/>
            <p:cNvSpPr/>
            <p:nvPr/>
          </p:nvSpPr>
          <p:spPr>
            <a:xfrm rot="-5400000">
              <a:off x="5366325" y="2335504"/>
              <a:ext cx="25200" cy="532200"/>
            </a:xfrm>
            <a:prstGeom prst="rect">
              <a:avLst/>
            </a:prstGeom>
            <a:solidFill>
              <a:srgbClr val="4A321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
            <p:cNvSpPr/>
            <p:nvPr/>
          </p:nvSpPr>
          <p:spPr>
            <a:xfrm rot="-5400000">
              <a:off x="4836311" y="2333254"/>
              <a:ext cx="25200" cy="536700"/>
            </a:xfrm>
            <a:prstGeom prst="rect">
              <a:avLst/>
            </a:prstGeom>
            <a:solidFill>
              <a:srgbClr val="B4BC3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30" name="Google Shape;30;p4"/>
          <p:cNvPicPr preferRelativeResize="0"/>
          <p:nvPr/>
        </p:nvPicPr>
        <p:blipFill>
          <a:blip r:embed="rId2">
            <a:alphaModFix/>
          </a:blip>
          <a:stretch>
            <a:fillRect/>
          </a:stretch>
        </p:blipFill>
        <p:spPr>
          <a:xfrm>
            <a:off x="0" y="0"/>
            <a:ext cx="916150" cy="662275"/>
          </a:xfrm>
          <a:prstGeom prst="rect">
            <a:avLst/>
          </a:prstGeom>
          <a:noFill/>
          <a:ln>
            <a:noFill/>
          </a:ln>
        </p:spPr>
      </p:pic>
      <p:cxnSp>
        <p:nvCxnSpPr>
          <p:cNvPr id="31" name="Google Shape;31;p4"/>
          <p:cNvCxnSpPr/>
          <p:nvPr/>
        </p:nvCxnSpPr>
        <p:spPr>
          <a:xfrm>
            <a:off x="0" y="702275"/>
            <a:ext cx="9160200" cy="0"/>
          </a:xfrm>
          <a:prstGeom prst="straightConnector1">
            <a:avLst/>
          </a:prstGeom>
          <a:noFill/>
          <a:ln cap="flat" cmpd="sng" w="9525">
            <a:solidFill>
              <a:srgbClr val="4A321A"/>
            </a:solidFill>
            <a:prstDash val="solid"/>
            <a:round/>
            <a:headEnd len="med" w="med" type="none"/>
            <a:tailEnd len="med" w="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2" name="Shape 32"/>
        <p:cNvGrpSpPr/>
        <p:nvPr/>
      </p:nvGrpSpPr>
      <p:grpSpPr>
        <a:xfrm>
          <a:off x="0" y="0"/>
          <a:ext cx="0" cy="0"/>
          <a:chOff x="0" y="0"/>
          <a:chExt cx="0" cy="0"/>
        </a:xfrm>
      </p:grpSpPr>
      <p:sp>
        <p:nvSpPr>
          <p:cNvPr id="33" name="Google Shape;33;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4" name="Google Shape;34;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5" name="Google Shape;35;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6" name="Google Shape;36;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37" name="Google Shape;37;p5"/>
          <p:cNvGrpSpPr/>
          <p:nvPr/>
        </p:nvGrpSpPr>
        <p:grpSpPr>
          <a:xfrm>
            <a:off x="830392" y="1191256"/>
            <a:ext cx="745763" cy="45826"/>
            <a:chOff x="4580561" y="2589004"/>
            <a:chExt cx="1064464" cy="25200"/>
          </a:xfrm>
        </p:grpSpPr>
        <p:sp>
          <p:nvSpPr>
            <p:cNvPr id="38" name="Google Shape;38;p5"/>
            <p:cNvSpPr/>
            <p:nvPr/>
          </p:nvSpPr>
          <p:spPr>
            <a:xfrm rot="-5400000">
              <a:off x="5366325" y="2335504"/>
              <a:ext cx="25200" cy="532200"/>
            </a:xfrm>
            <a:prstGeom prst="rect">
              <a:avLst/>
            </a:prstGeom>
            <a:solidFill>
              <a:srgbClr val="4A321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5"/>
            <p:cNvSpPr/>
            <p:nvPr/>
          </p:nvSpPr>
          <p:spPr>
            <a:xfrm rot="-5400000">
              <a:off x="4836311" y="2333254"/>
              <a:ext cx="25200" cy="536700"/>
            </a:xfrm>
            <a:prstGeom prst="rect">
              <a:avLst/>
            </a:prstGeom>
            <a:solidFill>
              <a:srgbClr val="B4BC3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40" name="Google Shape;40;p5"/>
          <p:cNvPicPr preferRelativeResize="0"/>
          <p:nvPr/>
        </p:nvPicPr>
        <p:blipFill>
          <a:blip r:embed="rId2">
            <a:alphaModFix/>
          </a:blip>
          <a:stretch>
            <a:fillRect/>
          </a:stretch>
        </p:blipFill>
        <p:spPr>
          <a:xfrm>
            <a:off x="0" y="0"/>
            <a:ext cx="916150" cy="662275"/>
          </a:xfrm>
          <a:prstGeom prst="rect">
            <a:avLst/>
          </a:prstGeom>
          <a:noFill/>
          <a:ln>
            <a:noFill/>
          </a:ln>
        </p:spPr>
      </p:pic>
      <p:cxnSp>
        <p:nvCxnSpPr>
          <p:cNvPr id="41" name="Google Shape;41;p5"/>
          <p:cNvCxnSpPr/>
          <p:nvPr/>
        </p:nvCxnSpPr>
        <p:spPr>
          <a:xfrm>
            <a:off x="0" y="702275"/>
            <a:ext cx="9160200" cy="0"/>
          </a:xfrm>
          <a:prstGeom prst="straightConnector1">
            <a:avLst/>
          </a:prstGeom>
          <a:noFill/>
          <a:ln cap="flat" cmpd="sng" w="9525">
            <a:solidFill>
              <a:srgbClr val="4A321A"/>
            </a:solidFill>
            <a:prstDash val="solid"/>
            <a:round/>
            <a:headEnd len="med" w="med" type="none"/>
            <a:tailEnd len="med" w="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5" name="Google Shape;45;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46" name="Google Shape;46;p6"/>
          <p:cNvGrpSpPr/>
          <p:nvPr/>
        </p:nvGrpSpPr>
        <p:grpSpPr>
          <a:xfrm>
            <a:off x="830392" y="1191256"/>
            <a:ext cx="745763" cy="45826"/>
            <a:chOff x="4580561" y="2589004"/>
            <a:chExt cx="1064464" cy="25200"/>
          </a:xfrm>
        </p:grpSpPr>
        <p:sp>
          <p:nvSpPr>
            <p:cNvPr id="47" name="Google Shape;47;p6"/>
            <p:cNvSpPr/>
            <p:nvPr/>
          </p:nvSpPr>
          <p:spPr>
            <a:xfrm rot="-5400000">
              <a:off x="5366325" y="2335504"/>
              <a:ext cx="25200" cy="532200"/>
            </a:xfrm>
            <a:prstGeom prst="rect">
              <a:avLst/>
            </a:prstGeom>
            <a:solidFill>
              <a:srgbClr val="4A321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6"/>
            <p:cNvSpPr/>
            <p:nvPr/>
          </p:nvSpPr>
          <p:spPr>
            <a:xfrm rot="-5400000">
              <a:off x="4836311" y="2333254"/>
              <a:ext cx="25200" cy="536700"/>
            </a:xfrm>
            <a:prstGeom prst="rect">
              <a:avLst/>
            </a:prstGeom>
            <a:solidFill>
              <a:srgbClr val="B4BC3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49" name="Google Shape;49;p6"/>
          <p:cNvPicPr preferRelativeResize="0"/>
          <p:nvPr/>
        </p:nvPicPr>
        <p:blipFill>
          <a:blip r:embed="rId2">
            <a:alphaModFix/>
          </a:blip>
          <a:stretch>
            <a:fillRect/>
          </a:stretch>
        </p:blipFill>
        <p:spPr>
          <a:xfrm>
            <a:off x="0" y="0"/>
            <a:ext cx="916150" cy="662275"/>
          </a:xfrm>
          <a:prstGeom prst="rect">
            <a:avLst/>
          </a:prstGeom>
          <a:noFill/>
          <a:ln>
            <a:noFill/>
          </a:ln>
        </p:spPr>
      </p:pic>
      <p:cxnSp>
        <p:nvCxnSpPr>
          <p:cNvPr id="50" name="Google Shape;50;p6"/>
          <p:cNvCxnSpPr/>
          <p:nvPr/>
        </p:nvCxnSpPr>
        <p:spPr>
          <a:xfrm>
            <a:off x="0" y="702275"/>
            <a:ext cx="9160200" cy="0"/>
          </a:xfrm>
          <a:prstGeom prst="straightConnector1">
            <a:avLst/>
          </a:prstGeom>
          <a:noFill/>
          <a:ln cap="flat" cmpd="sng" w="9525">
            <a:solidFill>
              <a:srgbClr val="4A321A"/>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1" name="Shape 51"/>
        <p:cNvGrpSpPr/>
        <p:nvPr/>
      </p:nvGrpSpPr>
      <p:grpSpPr>
        <a:xfrm>
          <a:off x="0" y="0"/>
          <a:ext cx="0" cy="0"/>
          <a:chOff x="0" y="0"/>
          <a:chExt cx="0" cy="0"/>
        </a:xfrm>
      </p:grpSpPr>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55" name="Google Shape;55;p7"/>
          <p:cNvGrpSpPr/>
          <p:nvPr/>
        </p:nvGrpSpPr>
        <p:grpSpPr>
          <a:xfrm>
            <a:off x="830392" y="1191256"/>
            <a:ext cx="745763" cy="45826"/>
            <a:chOff x="4580561" y="2589004"/>
            <a:chExt cx="1064464" cy="25200"/>
          </a:xfrm>
        </p:grpSpPr>
        <p:sp>
          <p:nvSpPr>
            <p:cNvPr id="56" name="Google Shape;56;p7"/>
            <p:cNvSpPr/>
            <p:nvPr/>
          </p:nvSpPr>
          <p:spPr>
            <a:xfrm rot="-5400000">
              <a:off x="5366325" y="2335504"/>
              <a:ext cx="25200" cy="532200"/>
            </a:xfrm>
            <a:prstGeom prst="rect">
              <a:avLst/>
            </a:prstGeom>
            <a:solidFill>
              <a:srgbClr val="4A321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7"/>
            <p:cNvSpPr/>
            <p:nvPr/>
          </p:nvSpPr>
          <p:spPr>
            <a:xfrm rot="-5400000">
              <a:off x="4836311" y="2333254"/>
              <a:ext cx="25200" cy="536700"/>
            </a:xfrm>
            <a:prstGeom prst="rect">
              <a:avLst/>
            </a:prstGeom>
            <a:solidFill>
              <a:srgbClr val="B4BC3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58" name="Google Shape;58;p7"/>
          <p:cNvCxnSpPr/>
          <p:nvPr/>
        </p:nvCxnSpPr>
        <p:spPr>
          <a:xfrm>
            <a:off x="0" y="702275"/>
            <a:ext cx="9160200" cy="0"/>
          </a:xfrm>
          <a:prstGeom prst="straightConnector1">
            <a:avLst/>
          </a:prstGeom>
          <a:noFill/>
          <a:ln cap="flat" cmpd="sng" w="9525">
            <a:solidFill>
              <a:srgbClr val="4A321A"/>
            </a:solidFill>
            <a:prstDash val="solid"/>
            <a:round/>
            <a:headEnd len="med" w="med" type="none"/>
            <a:tailEnd len="med" w="med" type="none"/>
          </a:ln>
        </p:spPr>
      </p:cxnSp>
      <p:pic>
        <p:nvPicPr>
          <p:cNvPr id="59" name="Google Shape;59;p7"/>
          <p:cNvPicPr preferRelativeResize="0"/>
          <p:nvPr/>
        </p:nvPicPr>
        <p:blipFill>
          <a:blip r:embed="rId2">
            <a:alphaModFix/>
          </a:blip>
          <a:stretch>
            <a:fillRect/>
          </a:stretch>
        </p:blipFill>
        <p:spPr>
          <a:xfrm>
            <a:off x="0" y="0"/>
            <a:ext cx="916150" cy="66227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235F40"/>
        </a:solidFill>
      </p:bgPr>
    </p:bg>
    <p:spTree>
      <p:nvGrpSpPr>
        <p:cNvPr id="60" name="Shape 60"/>
        <p:cNvGrpSpPr/>
        <p:nvPr/>
      </p:nvGrpSpPr>
      <p:grpSpPr>
        <a:xfrm>
          <a:off x="0" y="0"/>
          <a:ext cx="0" cy="0"/>
          <a:chOff x="0" y="0"/>
          <a:chExt cx="0" cy="0"/>
        </a:xfrm>
      </p:grpSpPr>
      <p:grpSp>
        <p:nvGrpSpPr>
          <p:cNvPr id="61" name="Google Shape;61;p8"/>
          <p:cNvGrpSpPr/>
          <p:nvPr/>
        </p:nvGrpSpPr>
        <p:grpSpPr>
          <a:xfrm>
            <a:off x="830392" y="4169130"/>
            <a:ext cx="745763" cy="45826"/>
            <a:chOff x="4580561" y="2589004"/>
            <a:chExt cx="1064464" cy="25200"/>
          </a:xfrm>
        </p:grpSpPr>
        <p:sp>
          <p:nvSpPr>
            <p:cNvPr id="62" name="Google Shape;62;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4" name="Google Shape;64;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5" name="Google Shape;65;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6" name="Shape 66"/>
        <p:cNvGrpSpPr/>
        <p:nvPr/>
      </p:nvGrpSpPr>
      <p:grpSpPr>
        <a:xfrm>
          <a:off x="0" y="0"/>
          <a:ext cx="0" cy="0"/>
          <a:chOff x="0" y="0"/>
          <a:chExt cx="0" cy="0"/>
        </a:xfrm>
      </p:grpSpPr>
      <p:sp>
        <p:nvSpPr>
          <p:cNvPr id="67" name="Google Shape;67;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9" name="Google Shape;69;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70" name="Google Shape;70;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1" name="Google Shape;71;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72" name="Google Shape;72;p9"/>
          <p:cNvGrpSpPr/>
          <p:nvPr/>
        </p:nvGrpSpPr>
        <p:grpSpPr>
          <a:xfrm>
            <a:off x="830392" y="1191256"/>
            <a:ext cx="745763" cy="45826"/>
            <a:chOff x="4580561" y="2589004"/>
            <a:chExt cx="1064464" cy="25200"/>
          </a:xfrm>
        </p:grpSpPr>
        <p:sp>
          <p:nvSpPr>
            <p:cNvPr id="73" name="Google Shape;73;p9"/>
            <p:cNvSpPr/>
            <p:nvPr/>
          </p:nvSpPr>
          <p:spPr>
            <a:xfrm rot="-5400000">
              <a:off x="5366325" y="2335504"/>
              <a:ext cx="25200" cy="532200"/>
            </a:xfrm>
            <a:prstGeom prst="rect">
              <a:avLst/>
            </a:prstGeom>
            <a:solidFill>
              <a:srgbClr val="4A321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9"/>
            <p:cNvSpPr/>
            <p:nvPr/>
          </p:nvSpPr>
          <p:spPr>
            <a:xfrm rot="-5400000">
              <a:off x="4836311" y="2333254"/>
              <a:ext cx="25200" cy="536700"/>
            </a:xfrm>
            <a:prstGeom prst="rect">
              <a:avLst/>
            </a:prstGeom>
            <a:solidFill>
              <a:srgbClr val="B4BC3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5" name="Shape 75"/>
        <p:cNvGrpSpPr/>
        <p:nvPr/>
      </p:nvGrpSpPr>
      <p:grpSpPr>
        <a:xfrm>
          <a:off x="0" y="0"/>
          <a:ext cx="0" cy="0"/>
          <a:chOff x="0" y="0"/>
          <a:chExt cx="0" cy="0"/>
        </a:xfrm>
      </p:grpSpPr>
      <p:sp>
        <p:nvSpPr>
          <p:cNvPr id="76" name="Google Shape;76;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7" name="Google Shape;77;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rgbClr val="F9F9F9"/>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planetizen.com/tag/inclusionary-zon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ontario.ca/laws/statute/s22018" TargetMode="External"/><Relationship Id="rId4" Type="http://schemas.openxmlformats.org/officeDocument/2006/relationships/hyperlink" Target="https://www.cbc.ca/news/canada/ottawa/ontario-strong-mayor-bill-beyond-housing-1.655807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toronto.ctvnews.ca/ontario-passes-bill-extending-strong-mayor-powers-for-toronto-and-ottawa-1.6186139#:~:text=Under%20the%20new%20legislation%2C%20the,to%20support%20the%20mayor's%20agenda." TargetMode="External"/><Relationship Id="rId4" Type="http://schemas.openxmlformats.org/officeDocument/2006/relationships/hyperlink" Target="https://www.cbc.ca/news/canada/toronto/housing-action-plan-city-council-meeting-tory-1.668265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ola.org/en/legislative-business/bills/parliament-43/session-1/bill-23" TargetMode="External"/><Relationship Id="rId4" Type="http://schemas.openxmlformats.org/officeDocument/2006/relationships/hyperlink" Target="https://www.blg.com/en/insights/2022/12/bill-23-in-ontario-the-more-homes-built-faster-act-2022-receives-royal-assent#:~:text=Bill%2023%20requires%20municipalities%20in,effect%20of%20such%20policies6." TargetMode="External"/><Relationship Id="rId5" Type="http://schemas.openxmlformats.org/officeDocument/2006/relationships/hyperlink" Target="https://drive.google.com/file/d/1FlRSzyyLJidM-hjdNlk7ofM1bo7RqyPI/view" TargetMode="External"/><Relationship Id="rId6" Type="http://schemas.openxmlformats.org/officeDocument/2006/relationships/hyperlink" Target="https://www.cbc.ca/news/canada/toronto/ontario-passes-housing-bill-23-1.6666657" TargetMode="External"/><Relationship Id="rId7" Type="http://schemas.openxmlformats.org/officeDocument/2006/relationships/hyperlink" Target="https://housingrightscanada.com/what-you-need-to-know-about-ontarios-new-housing-policy-bill-23/" TargetMode="External"/><Relationship Id="rId8" Type="http://schemas.openxmlformats.org/officeDocument/2006/relationships/hyperlink" Target="http://fca-fac.ca/2022/11/responses-to-bill-2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ottawa.ctvnews.ca/ontario-approves-ottawa-s-new-official-plan-with-expanded-urban-boundary-1.6140323" TargetMode="External"/><Relationship Id="rId4" Type="http://schemas.openxmlformats.org/officeDocument/2006/relationships/hyperlink" Target="https://www.cbc.ca/news/canada/toronto/ontario-just-got-14-000-hectares-of-land-to-develop-so-why-does-doug-ford-want-the-greenbelt-too-1.664785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Update on Provincial Legislation Changes to Municipal Planning</a:t>
            </a:r>
            <a:endParaRPr/>
          </a:p>
        </p:txBody>
      </p:sp>
      <p:sp>
        <p:nvSpPr>
          <p:cNvPr id="92" name="Google Shape;92;p13"/>
          <p:cNvSpPr txBox="1"/>
          <p:nvPr>
            <p:ph idx="1" type="subTitle"/>
          </p:nvPr>
        </p:nvSpPr>
        <p:spPr>
          <a:xfrm>
            <a:off x="729626" y="3172900"/>
            <a:ext cx="60684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February 6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4"/>
          <p:cNvSpPr txBox="1"/>
          <p:nvPr>
            <p:ph type="title"/>
          </p:nvPr>
        </p:nvSpPr>
        <p:spPr>
          <a:xfrm>
            <a:off x="729450" y="1318650"/>
            <a:ext cx="7688700" cy="57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Summary</a:t>
            </a:r>
            <a:endParaRPr/>
          </a:p>
        </p:txBody>
      </p:sp>
      <p:sp>
        <p:nvSpPr>
          <p:cNvPr id="98" name="Google Shape;98;p14"/>
          <p:cNvSpPr txBox="1"/>
          <p:nvPr>
            <p:ph idx="1" type="body"/>
          </p:nvPr>
        </p:nvSpPr>
        <p:spPr>
          <a:xfrm>
            <a:off x="729450" y="1940275"/>
            <a:ext cx="7688700" cy="23997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The Province of Ontario has made significant changes to encourage more housing supply.</a:t>
            </a:r>
            <a:endParaRPr/>
          </a:p>
          <a:p>
            <a:pPr indent="-311150" lvl="0" marL="457200" rtl="0" algn="l">
              <a:spcBef>
                <a:spcPts val="0"/>
              </a:spcBef>
              <a:spcAft>
                <a:spcPts val="0"/>
              </a:spcAft>
              <a:buSzPts val="1300"/>
              <a:buChar char="●"/>
            </a:pPr>
            <a:r>
              <a:rPr lang="en"/>
              <a:t>This will be a short informational overview  of those changes most relevant for our community.</a:t>
            </a:r>
            <a:endParaRPr/>
          </a:p>
          <a:p>
            <a:pPr indent="-311150" lvl="0" marL="457200" rtl="0" algn="l">
              <a:spcBef>
                <a:spcPts val="0"/>
              </a:spcBef>
              <a:spcAft>
                <a:spcPts val="0"/>
              </a:spcAft>
              <a:buSzPts val="1300"/>
              <a:buChar char="●"/>
            </a:pPr>
            <a:r>
              <a:rPr lang="en"/>
              <a:t>There is lots of controversy and argument, we will just focus on what has been implemented so far.</a:t>
            </a:r>
            <a:endParaRPr/>
          </a:p>
          <a:p>
            <a:pPr indent="-311150" lvl="0" marL="457200" rtl="0" algn="l">
              <a:spcBef>
                <a:spcPts val="0"/>
              </a:spcBef>
              <a:spcAft>
                <a:spcPts val="0"/>
              </a:spcAft>
              <a:buSzPts val="1300"/>
              <a:buChar char="●"/>
            </a:pPr>
            <a:r>
              <a:rPr lang="en"/>
              <a:t>Consultation on these  items was very limited and brief. </a:t>
            </a:r>
            <a:endParaRPr/>
          </a:p>
          <a:p>
            <a:pPr indent="-311150" lvl="0" marL="457200" rtl="0" algn="l">
              <a:spcBef>
                <a:spcPts val="0"/>
              </a:spcBef>
              <a:spcAft>
                <a:spcPts val="0"/>
              </a:spcAft>
              <a:buSzPts val="1300"/>
              <a:buChar char="●"/>
            </a:pPr>
            <a:r>
              <a:rPr lang="en"/>
              <a:t>Four major changes:</a:t>
            </a:r>
            <a:endParaRPr/>
          </a:p>
          <a:p>
            <a:pPr indent="-298450" lvl="1" marL="914400" rtl="0" algn="l">
              <a:spcBef>
                <a:spcPts val="0"/>
              </a:spcBef>
              <a:spcAft>
                <a:spcPts val="0"/>
              </a:spcAft>
              <a:buSzPts val="1100"/>
              <a:buChar char="○"/>
            </a:pPr>
            <a:r>
              <a:rPr lang="en"/>
              <a:t>Bill 3 - Strong Mayor powers for Ottawa and Toronto (August 2022)</a:t>
            </a:r>
            <a:endParaRPr/>
          </a:p>
          <a:p>
            <a:pPr indent="-298450" lvl="1" marL="914400" rtl="0" algn="l">
              <a:spcBef>
                <a:spcPts val="0"/>
              </a:spcBef>
              <a:spcAft>
                <a:spcPts val="0"/>
              </a:spcAft>
              <a:buSzPts val="1100"/>
              <a:buChar char="○"/>
            </a:pPr>
            <a:r>
              <a:rPr lang="en"/>
              <a:t>Bill 39 - More strong mayor powers (December 2022)</a:t>
            </a:r>
            <a:endParaRPr/>
          </a:p>
          <a:p>
            <a:pPr indent="-298450" lvl="1" marL="914400" rtl="0" algn="l">
              <a:spcBef>
                <a:spcPts val="0"/>
              </a:spcBef>
              <a:spcAft>
                <a:spcPts val="0"/>
              </a:spcAft>
              <a:buSzPts val="1100"/>
              <a:buChar char="○"/>
            </a:pPr>
            <a:r>
              <a:rPr lang="en"/>
              <a:t>Bill 23 - Wide-ranging changes to planning rules (November 2022)</a:t>
            </a:r>
            <a:endParaRPr/>
          </a:p>
          <a:p>
            <a:pPr indent="-298450" lvl="1" marL="914400" rtl="0" algn="l">
              <a:spcBef>
                <a:spcPts val="0"/>
              </a:spcBef>
              <a:spcAft>
                <a:spcPts val="0"/>
              </a:spcAft>
              <a:buSzPts val="1100"/>
              <a:buChar char="○"/>
            </a:pPr>
            <a:r>
              <a:rPr lang="en"/>
              <a:t>Official Plan changes and approvals (November 2022)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Definitions</a:t>
            </a:r>
            <a:endParaRPr/>
          </a:p>
        </p:txBody>
      </p:sp>
      <p:sp>
        <p:nvSpPr>
          <p:cNvPr id="104" name="Google Shape;104;p15"/>
          <p:cNvSpPr txBox="1"/>
          <p:nvPr>
            <p:ph idx="1" type="body"/>
          </p:nvPr>
        </p:nvSpPr>
        <p:spPr>
          <a:xfrm>
            <a:off x="729450" y="1717175"/>
            <a:ext cx="7688700" cy="3071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688"/>
              <a:buNone/>
            </a:pPr>
            <a:r>
              <a:rPr b="1" lang="en" sz="1012"/>
              <a:t>Inclusionary Zoning </a:t>
            </a:r>
            <a:r>
              <a:rPr lang="en" sz="1012"/>
              <a:t>- A planning tool used by cities to ensure economic diversity and inclusivity in the housing market. </a:t>
            </a:r>
            <a:r>
              <a:rPr lang="en" sz="1012" u="sng">
                <a:solidFill>
                  <a:schemeClr val="hlink"/>
                </a:solidFill>
                <a:hlinkClick r:id="rId3"/>
              </a:rPr>
              <a:t>Inclusionary zoning</a:t>
            </a:r>
            <a:r>
              <a:rPr lang="en" sz="1012"/>
              <a:t> policies can include both mandatory requirements or voluntary incentives for the inclusion of affordable (see below) housing units in new or renovated developments. </a:t>
            </a:r>
            <a:endParaRPr sz="1012"/>
          </a:p>
          <a:p>
            <a:pPr indent="0" lvl="0" marL="0" rtl="0" algn="l">
              <a:lnSpc>
                <a:spcPct val="95000"/>
              </a:lnSpc>
              <a:spcBef>
                <a:spcPts val="1200"/>
              </a:spcBef>
              <a:spcAft>
                <a:spcPts val="0"/>
              </a:spcAft>
              <a:buSzPts val="688"/>
              <a:buNone/>
            </a:pPr>
            <a:r>
              <a:rPr b="1" lang="en" sz="1012"/>
              <a:t>R1 Zoning</a:t>
            </a:r>
            <a:r>
              <a:rPr lang="en" sz="1012"/>
              <a:t> - Refers to a zoning ordinance that limits development on a lot of land to one residence per lot. Zoning codes have a wider range of restrictions that can be applied (such as minimum depth of a front yard) that together define the </a:t>
            </a:r>
            <a:r>
              <a:rPr lang="en" sz="1012"/>
              <a:t>density of housing that can be allowed in an area.</a:t>
            </a:r>
            <a:endParaRPr sz="1012"/>
          </a:p>
          <a:p>
            <a:pPr indent="0" lvl="0" marL="0" rtl="0" algn="l">
              <a:lnSpc>
                <a:spcPct val="95000"/>
              </a:lnSpc>
              <a:spcBef>
                <a:spcPts val="1200"/>
              </a:spcBef>
              <a:spcAft>
                <a:spcPts val="0"/>
              </a:spcAft>
              <a:buSzPts val="688"/>
              <a:buNone/>
            </a:pPr>
            <a:r>
              <a:rPr b="1" lang="en" sz="1012"/>
              <a:t>Development Charges</a:t>
            </a:r>
            <a:r>
              <a:rPr lang="en" sz="1012"/>
              <a:t> - </a:t>
            </a:r>
            <a:r>
              <a:rPr lang="en" sz="1012"/>
              <a:t>Development charges are fees imposed on land development and redevelopment projects to help pay for the capital costs of infrastructure that is needed to service new development. Criticism was raised that development charges (ranging from $12K to $47K per unit) are applied to projects even when they do not require new infrastructure or increase the burden on existing infrastructure, and these charges contribute to the rapid increase to housing and rent prices.</a:t>
            </a:r>
            <a:endParaRPr sz="1012"/>
          </a:p>
          <a:p>
            <a:pPr indent="0" lvl="0" marL="0" rtl="0" algn="l">
              <a:lnSpc>
                <a:spcPct val="95000"/>
              </a:lnSpc>
              <a:spcBef>
                <a:spcPts val="1200"/>
              </a:spcBef>
              <a:spcAft>
                <a:spcPts val="0"/>
              </a:spcAft>
              <a:buSzPts val="688"/>
              <a:buNone/>
            </a:pPr>
            <a:r>
              <a:rPr b="1" lang="en" sz="1012"/>
              <a:t>Conservation Authorities - </a:t>
            </a:r>
            <a:r>
              <a:rPr lang="en" sz="1012"/>
              <a:t>Mandated by the Province to protect natural resources, habitats, and watersheds, Conservation Authorities can set limits to development on areas that may impact watersheds, wetlands, or other protected areas.</a:t>
            </a:r>
            <a:endParaRPr sz="1012"/>
          </a:p>
          <a:p>
            <a:pPr indent="0" lvl="0" marL="0" rtl="0" algn="l">
              <a:lnSpc>
                <a:spcPct val="95000"/>
              </a:lnSpc>
              <a:spcBef>
                <a:spcPts val="1200"/>
              </a:spcBef>
              <a:spcAft>
                <a:spcPts val="1200"/>
              </a:spcAft>
              <a:buSzPts val="688"/>
              <a:buNone/>
            </a:pPr>
            <a:r>
              <a:rPr b="1" lang="en" sz="1012"/>
              <a:t>Affordability</a:t>
            </a:r>
            <a:r>
              <a:rPr lang="en" sz="1012"/>
              <a:t> - The term affordable housing refers to housing units that cost less than a predetermined percentage of household incomes (usually 30% of pre-tax income of the </a:t>
            </a:r>
            <a:r>
              <a:rPr lang="en" sz="1012"/>
              <a:t>median income in an area</a:t>
            </a:r>
            <a:r>
              <a:rPr lang="en" sz="1012"/>
              <a:t>). The province defines affordable housing as less than 80% of what a similar unit would cost in the market. Planners also use affordable housing as a general term to describe housing that doesn't put an excessive financial burden on occupants. </a:t>
            </a:r>
            <a:endParaRPr sz="1012"/>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Bill 3 Strong Mayors, Building Homes Act </a:t>
            </a:r>
            <a:endParaRPr/>
          </a:p>
        </p:txBody>
      </p:sp>
      <p:sp>
        <p:nvSpPr>
          <p:cNvPr id="110" name="Google Shape;110;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Increased powers for Toronto and Ottawa mayors</a:t>
            </a:r>
            <a:endParaRPr/>
          </a:p>
          <a:p>
            <a:pPr indent="-311150" lvl="0" marL="457200" rtl="0" algn="l">
              <a:spcBef>
                <a:spcPts val="0"/>
              </a:spcBef>
              <a:spcAft>
                <a:spcPts val="0"/>
              </a:spcAft>
              <a:buSzPts val="1300"/>
              <a:buChar char="●"/>
            </a:pPr>
            <a:r>
              <a:rPr lang="en"/>
              <a:t>Notably includes a veto power for mayors over council decisions that “potentially interfere with a prescribed provincial priority”</a:t>
            </a:r>
            <a:endParaRPr/>
          </a:p>
          <a:p>
            <a:pPr indent="-311150" lvl="0" marL="457200" rtl="0" algn="l">
              <a:spcBef>
                <a:spcPts val="0"/>
              </a:spcBef>
              <a:spcAft>
                <a:spcPts val="0"/>
              </a:spcAft>
              <a:buSzPts val="1300"/>
              <a:buChar char="●"/>
            </a:pPr>
            <a:r>
              <a:rPr lang="en"/>
              <a:t>Veto can be </a:t>
            </a:r>
            <a:r>
              <a:rPr lang="en"/>
              <a:t>overridden</a:t>
            </a:r>
            <a:r>
              <a:rPr lang="en"/>
              <a:t> by council with a  ⅔ majority.</a:t>
            </a:r>
            <a:endParaRPr/>
          </a:p>
          <a:p>
            <a:pPr indent="-311150" lvl="0" marL="457200" rtl="0" algn="l">
              <a:spcBef>
                <a:spcPts val="0"/>
              </a:spcBef>
              <a:spcAft>
                <a:spcPts val="0"/>
              </a:spcAft>
              <a:buSzPts val="1300"/>
              <a:buChar char="●"/>
            </a:pPr>
            <a:r>
              <a:rPr lang="en"/>
              <a:t>Other powers given to mayors:</a:t>
            </a:r>
            <a:endParaRPr/>
          </a:p>
          <a:p>
            <a:pPr indent="-298450" lvl="1" marL="914400" rtl="0" algn="l">
              <a:spcBef>
                <a:spcPts val="0"/>
              </a:spcBef>
              <a:spcAft>
                <a:spcPts val="0"/>
              </a:spcAft>
              <a:buSzPts val="1100"/>
              <a:buChar char="○"/>
            </a:pPr>
            <a:r>
              <a:rPr lang="en"/>
              <a:t>Hiring powers over city managers.</a:t>
            </a:r>
            <a:endParaRPr/>
          </a:p>
          <a:p>
            <a:pPr indent="-298450" lvl="1" marL="914400" rtl="0" algn="l">
              <a:spcBef>
                <a:spcPts val="0"/>
              </a:spcBef>
              <a:spcAft>
                <a:spcPts val="0"/>
              </a:spcAft>
              <a:buSzPts val="1100"/>
              <a:buChar char="○"/>
            </a:pPr>
            <a:r>
              <a:rPr lang="en"/>
              <a:t>Ability to directly name committee chairs.</a:t>
            </a:r>
            <a:endParaRPr/>
          </a:p>
          <a:p>
            <a:pPr indent="-298450" lvl="1" marL="914400" rtl="0" algn="l">
              <a:spcBef>
                <a:spcPts val="0"/>
              </a:spcBef>
              <a:spcAft>
                <a:spcPts val="0"/>
              </a:spcAft>
              <a:buSzPts val="1100"/>
              <a:buChar char="○"/>
            </a:pPr>
            <a:r>
              <a:rPr lang="en"/>
              <a:t>Ability to directly write the budget.</a:t>
            </a:r>
            <a:endParaRPr/>
          </a:p>
          <a:p>
            <a:pPr indent="-311150" lvl="0" marL="457200" rtl="0" algn="l">
              <a:spcBef>
                <a:spcPts val="0"/>
              </a:spcBef>
              <a:spcAft>
                <a:spcPts val="0"/>
              </a:spcAft>
              <a:buSzPts val="1300"/>
              <a:buChar char="●"/>
            </a:pPr>
            <a:r>
              <a:rPr lang="en"/>
              <a:t>New mayor Mark Sutcliffe pledged not to use these during the campaign.</a:t>
            </a:r>
            <a:endParaRPr/>
          </a:p>
        </p:txBody>
      </p:sp>
      <p:sp>
        <p:nvSpPr>
          <p:cNvPr id="111" name="Google Shape;111;p16"/>
          <p:cNvSpPr txBox="1"/>
          <p:nvPr>
            <p:ph idx="1" type="body"/>
          </p:nvPr>
        </p:nvSpPr>
        <p:spPr>
          <a:xfrm>
            <a:off x="727650" y="4339975"/>
            <a:ext cx="7688700" cy="6465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u="sng">
                <a:solidFill>
                  <a:schemeClr val="hlink"/>
                </a:solidFill>
                <a:hlinkClick r:id="rId3"/>
              </a:rPr>
              <a:t>Link to Legislation</a:t>
            </a:r>
            <a:r>
              <a:rPr lang="en"/>
              <a:t> </a:t>
            </a:r>
            <a:endParaRPr/>
          </a:p>
          <a:p>
            <a:pPr indent="0" lvl="0" marL="0" rtl="0" algn="l">
              <a:spcBef>
                <a:spcPts val="1200"/>
              </a:spcBef>
              <a:spcAft>
                <a:spcPts val="1200"/>
              </a:spcAft>
              <a:buNone/>
            </a:pPr>
            <a:r>
              <a:rPr lang="en" u="sng">
                <a:solidFill>
                  <a:schemeClr val="hlink"/>
                </a:solidFill>
                <a:hlinkClick r:id="rId4"/>
              </a:rPr>
              <a:t>Chianello: “The province's 'strong mayor' bill goes way beyond housing”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Bill 39, Better Municipal Governance Act</a:t>
            </a:r>
            <a:endParaRPr/>
          </a:p>
        </p:txBody>
      </p:sp>
      <p:sp>
        <p:nvSpPr>
          <p:cNvPr id="117" name="Google Shape;117;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Additional strong mayor powers announced after the municipal elections.</a:t>
            </a:r>
            <a:endParaRPr/>
          </a:p>
          <a:p>
            <a:pPr indent="-311150" lvl="0" marL="457200" rtl="0" algn="l">
              <a:spcBef>
                <a:spcPts val="0"/>
              </a:spcBef>
              <a:spcAft>
                <a:spcPts val="0"/>
              </a:spcAft>
              <a:buSzPts val="1300"/>
              <a:buChar char="●"/>
            </a:pPr>
            <a:r>
              <a:rPr lang="en"/>
              <a:t>Mayors in Ottawa and Toronto can now pass bylaws pertaining to major provincial priorities with only ⅓ of council support.</a:t>
            </a:r>
            <a:endParaRPr/>
          </a:p>
          <a:p>
            <a:pPr indent="-311150" lvl="0" marL="457200" rtl="0" algn="l">
              <a:spcBef>
                <a:spcPts val="0"/>
              </a:spcBef>
              <a:spcAft>
                <a:spcPts val="0"/>
              </a:spcAft>
              <a:buSzPts val="1300"/>
              <a:buChar char="●"/>
            </a:pPr>
            <a:r>
              <a:rPr lang="en"/>
              <a:t>Toronto’s mayor John Tory requested these powers and has already proposed planning changes in line </a:t>
            </a:r>
            <a:r>
              <a:rPr lang="en"/>
              <a:t>with</a:t>
            </a:r>
            <a:r>
              <a:rPr lang="en"/>
              <a:t> the new </a:t>
            </a:r>
            <a:r>
              <a:rPr lang="en"/>
              <a:t>legislation.</a:t>
            </a:r>
            <a:endParaRPr/>
          </a:p>
          <a:p>
            <a:pPr indent="-311150" lvl="0" marL="457200" rtl="0" algn="l">
              <a:spcBef>
                <a:spcPts val="0"/>
              </a:spcBef>
              <a:spcAft>
                <a:spcPts val="0"/>
              </a:spcAft>
              <a:buSzPts val="1300"/>
              <a:buChar char="●"/>
            </a:pPr>
            <a:r>
              <a:rPr lang="en"/>
              <a:t>Mark Sutcliffe indicated he did not intend on using the new powers.</a:t>
            </a:r>
            <a:endParaRPr/>
          </a:p>
        </p:txBody>
      </p:sp>
      <p:sp>
        <p:nvSpPr>
          <p:cNvPr id="118" name="Google Shape;118;p17"/>
          <p:cNvSpPr txBox="1"/>
          <p:nvPr>
            <p:ph idx="1" type="body"/>
          </p:nvPr>
        </p:nvSpPr>
        <p:spPr>
          <a:xfrm>
            <a:off x="727650" y="4339975"/>
            <a:ext cx="7688700" cy="6465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u="sng">
                <a:solidFill>
                  <a:schemeClr val="hlink"/>
                </a:solidFill>
                <a:hlinkClick r:id="rId3"/>
              </a:rPr>
              <a:t>CTV: “Ontario passes bill extending strong mayor powers for Toronto and Ottawa”</a:t>
            </a:r>
            <a:endParaRPr/>
          </a:p>
          <a:p>
            <a:pPr indent="0" lvl="0" marL="0" rtl="0" algn="l">
              <a:spcBef>
                <a:spcPts val="1200"/>
              </a:spcBef>
              <a:spcAft>
                <a:spcPts val="1200"/>
              </a:spcAft>
              <a:buNone/>
            </a:pPr>
            <a:r>
              <a:rPr lang="en" u="sng">
                <a:solidFill>
                  <a:schemeClr val="hlink"/>
                </a:solidFill>
                <a:hlinkClick r:id="rId4"/>
              </a:rPr>
              <a:t>CBC: “What you need to know about John Tory’s new housing plan”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Bill 23, “More Homes Built Faster” </a:t>
            </a:r>
            <a:r>
              <a:rPr lang="en"/>
              <a:t>Act</a:t>
            </a:r>
            <a:endParaRPr/>
          </a:p>
        </p:txBody>
      </p:sp>
      <p:sp>
        <p:nvSpPr>
          <p:cNvPr id="124" name="Google Shape;124;p18"/>
          <p:cNvSpPr txBox="1"/>
          <p:nvPr>
            <p:ph idx="1" type="body"/>
          </p:nvPr>
        </p:nvSpPr>
        <p:spPr>
          <a:xfrm>
            <a:off x="729450" y="1853850"/>
            <a:ext cx="7688700" cy="2597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Major changes to planning rules for Ontario municipalities announced after the October elections. For the most part, cities have one year to implement these. In other cases changes are a bit unclear and depend on future government action (Conservation Authorities and Rental Replacement). Changes include:</a:t>
            </a:r>
            <a:endParaRPr/>
          </a:p>
          <a:p>
            <a:pPr indent="-304958" lvl="0" marL="457200" rtl="0" algn="l">
              <a:spcBef>
                <a:spcPts val="1200"/>
              </a:spcBef>
              <a:spcAft>
                <a:spcPts val="0"/>
              </a:spcAft>
              <a:buSzPct val="100000"/>
              <a:buChar char="●"/>
            </a:pPr>
            <a:r>
              <a:rPr lang="en"/>
              <a:t>Zoning bylaws must allow up to 3 units (3 in one building or 2 + 1 accessory building) at the lowest density level. This does not impact other land use controls (e.g. lot sizes).</a:t>
            </a:r>
            <a:endParaRPr/>
          </a:p>
          <a:p>
            <a:pPr indent="-304958" lvl="0" marL="457200" rtl="0" algn="l">
              <a:spcBef>
                <a:spcPts val="0"/>
              </a:spcBef>
              <a:spcAft>
                <a:spcPts val="0"/>
              </a:spcAft>
              <a:buSzPct val="100000"/>
              <a:buChar char="●"/>
            </a:pPr>
            <a:r>
              <a:rPr lang="en"/>
              <a:t>Development Charge (DC) discounts and exemptions for purpose-built rental and affordable units respectively.</a:t>
            </a:r>
            <a:endParaRPr/>
          </a:p>
          <a:p>
            <a:pPr indent="-304958" lvl="0" marL="457200" rtl="0" algn="l">
              <a:spcBef>
                <a:spcPts val="0"/>
              </a:spcBef>
              <a:spcAft>
                <a:spcPts val="0"/>
              </a:spcAft>
              <a:buSzPct val="100000"/>
              <a:buChar char="●"/>
            </a:pPr>
            <a:r>
              <a:rPr lang="en"/>
              <a:t>New DCs require a gradual phase-in of 5 years.</a:t>
            </a:r>
            <a:endParaRPr/>
          </a:p>
          <a:p>
            <a:pPr indent="-304958" lvl="0" marL="457200" rtl="0" algn="l">
              <a:spcBef>
                <a:spcPts val="0"/>
              </a:spcBef>
              <a:spcAft>
                <a:spcPts val="0"/>
              </a:spcAft>
              <a:buSzPct val="100000"/>
              <a:buChar char="●"/>
            </a:pPr>
            <a:r>
              <a:rPr lang="en"/>
              <a:t>Limits to City’s abilities to set mandatory Inclusionary Zoning </a:t>
            </a:r>
            <a:r>
              <a:rPr lang="en"/>
              <a:t>(minimum affordable)</a:t>
            </a:r>
            <a:r>
              <a:rPr lang="en"/>
              <a:t> requirements.</a:t>
            </a:r>
            <a:endParaRPr/>
          </a:p>
          <a:p>
            <a:pPr indent="-304958" lvl="0" marL="457200" rtl="0" algn="l">
              <a:spcBef>
                <a:spcPts val="0"/>
              </a:spcBef>
              <a:spcAft>
                <a:spcPts val="0"/>
              </a:spcAft>
              <a:buSzPct val="100000"/>
              <a:buChar char="●"/>
            </a:pPr>
            <a:r>
              <a:rPr lang="en"/>
              <a:t>Limits Conservation Authorities’ powers in some </a:t>
            </a:r>
            <a:r>
              <a:rPr lang="en"/>
              <a:t>areas</a:t>
            </a:r>
            <a:r>
              <a:rPr lang="en"/>
              <a:t>.</a:t>
            </a:r>
            <a:endParaRPr/>
          </a:p>
          <a:p>
            <a:pPr indent="-304958" lvl="0" marL="457200" rtl="0" algn="l">
              <a:spcBef>
                <a:spcPts val="0"/>
              </a:spcBef>
              <a:spcAft>
                <a:spcPts val="0"/>
              </a:spcAft>
              <a:buSzPct val="100000"/>
              <a:buChar char="●"/>
            </a:pPr>
            <a:r>
              <a:rPr lang="en"/>
              <a:t>Potentially allows the Minister to reduce rental replacement protections (protections that ensure tenants can’t be displaced by new construction).</a:t>
            </a:r>
            <a:endParaRPr/>
          </a:p>
        </p:txBody>
      </p:sp>
      <p:sp>
        <p:nvSpPr>
          <p:cNvPr id="125" name="Google Shape;125;p18"/>
          <p:cNvSpPr txBox="1"/>
          <p:nvPr>
            <p:ph idx="1" type="body"/>
          </p:nvPr>
        </p:nvSpPr>
        <p:spPr>
          <a:xfrm>
            <a:off x="655975" y="4258150"/>
            <a:ext cx="4007100" cy="8511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u="sng">
                <a:solidFill>
                  <a:schemeClr val="hlink"/>
                </a:solidFill>
                <a:hlinkClick r:id="rId3"/>
              </a:rPr>
              <a:t>Link to legislation</a:t>
            </a:r>
            <a:endParaRPr/>
          </a:p>
          <a:p>
            <a:pPr indent="0" lvl="0" marL="0" rtl="0" algn="l">
              <a:spcBef>
                <a:spcPts val="1200"/>
              </a:spcBef>
              <a:spcAft>
                <a:spcPts val="0"/>
              </a:spcAft>
              <a:buNone/>
            </a:pPr>
            <a:r>
              <a:rPr lang="en" u="sng">
                <a:solidFill>
                  <a:schemeClr val="hlink"/>
                </a:solidFill>
                <a:hlinkClick r:id="rId4"/>
              </a:rPr>
              <a:t>BLG Law Firm detailed breakdown</a:t>
            </a:r>
            <a:endParaRPr/>
          </a:p>
          <a:p>
            <a:pPr indent="0" lvl="0" marL="0" rtl="0" algn="l">
              <a:spcBef>
                <a:spcPts val="1200"/>
              </a:spcBef>
              <a:spcAft>
                <a:spcPts val="1200"/>
              </a:spcAft>
              <a:buNone/>
            </a:pPr>
            <a:r>
              <a:rPr lang="en" u="sng">
                <a:solidFill>
                  <a:schemeClr val="hlink"/>
                </a:solidFill>
                <a:hlinkClick r:id="rId5"/>
              </a:rPr>
              <a:t>City of Ottawa Response</a:t>
            </a:r>
            <a:endParaRPr/>
          </a:p>
        </p:txBody>
      </p:sp>
      <p:sp>
        <p:nvSpPr>
          <p:cNvPr id="126" name="Google Shape;126;p18"/>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t/>
            </a:r>
            <a:endParaRPr/>
          </a:p>
        </p:txBody>
      </p:sp>
      <p:sp>
        <p:nvSpPr>
          <p:cNvPr id="127" name="Google Shape;127;p18"/>
          <p:cNvSpPr txBox="1"/>
          <p:nvPr>
            <p:ph idx="1" type="body"/>
          </p:nvPr>
        </p:nvSpPr>
        <p:spPr>
          <a:xfrm>
            <a:off x="4121550" y="4174000"/>
            <a:ext cx="4007100" cy="8511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u="sng">
                <a:solidFill>
                  <a:schemeClr val="accent5"/>
                </a:solidFill>
                <a:hlinkClick r:id="rId6">
                  <a:extLst>
                    <a:ext uri="{A12FA001-AC4F-418D-AE19-62706E023703}">
                      <ahyp:hlinkClr val="tx"/>
                    </a:ext>
                  </a:extLst>
                </a:hlinkClick>
              </a:rPr>
              <a:t>CBC: “Ontario passes housing bill amid criticism from cities, conservation authorities”</a:t>
            </a:r>
            <a:endParaRPr/>
          </a:p>
          <a:p>
            <a:pPr indent="0" lvl="0" marL="0" rtl="0" algn="l">
              <a:spcBef>
                <a:spcPts val="1200"/>
              </a:spcBef>
              <a:spcAft>
                <a:spcPts val="0"/>
              </a:spcAft>
              <a:buNone/>
            </a:pPr>
            <a:r>
              <a:rPr lang="en" u="sng">
                <a:solidFill>
                  <a:schemeClr val="accent5"/>
                </a:solidFill>
                <a:hlinkClick r:id="rId7">
                  <a:extLst>
                    <a:ext uri="{A12FA001-AC4F-418D-AE19-62706E023703}">
                      <ahyp:hlinkClr val="tx"/>
                    </a:ext>
                  </a:extLst>
                </a:hlinkClick>
              </a:rPr>
              <a:t>Canadian Centre for Housing Rights Article</a:t>
            </a:r>
            <a:endParaRPr/>
          </a:p>
          <a:p>
            <a:pPr indent="0" lvl="0" marL="0" rtl="0" algn="l">
              <a:spcBef>
                <a:spcPts val="1200"/>
              </a:spcBef>
              <a:spcAft>
                <a:spcPts val="1200"/>
              </a:spcAft>
              <a:buNone/>
            </a:pPr>
            <a:r>
              <a:rPr lang="en" u="sng">
                <a:solidFill>
                  <a:schemeClr val="hlink"/>
                </a:solidFill>
                <a:hlinkClick r:id="rId8"/>
              </a:rPr>
              <a:t>FC Response to Bill 23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Official Plan Approvals</a:t>
            </a:r>
            <a:endParaRPr/>
          </a:p>
        </p:txBody>
      </p:sp>
      <p:sp>
        <p:nvSpPr>
          <p:cNvPr id="133" name="Google Shape;133;p19"/>
          <p:cNvSpPr txBox="1"/>
          <p:nvPr>
            <p:ph idx="1" type="body"/>
          </p:nvPr>
        </p:nvSpPr>
        <p:spPr>
          <a:xfrm>
            <a:off x="729450" y="1853850"/>
            <a:ext cx="7688700" cy="2597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After the municipal elections, the Province approved several outstanding Official Plans from municipalities, while implementing significant changes.</a:t>
            </a:r>
            <a:endParaRPr/>
          </a:p>
          <a:p>
            <a:pPr indent="-311150" lvl="0" marL="457200" rtl="0" algn="l">
              <a:spcBef>
                <a:spcPts val="1200"/>
              </a:spcBef>
              <a:spcAft>
                <a:spcPts val="0"/>
              </a:spcAft>
              <a:buSzPts val="1300"/>
              <a:buChar char="●"/>
            </a:pPr>
            <a:r>
              <a:rPr lang="en"/>
              <a:t>Added an additional 500 hectares to the urban boundary from the greenbelt in Ottawa.</a:t>
            </a:r>
            <a:endParaRPr/>
          </a:p>
          <a:p>
            <a:pPr indent="-311150" lvl="0" marL="457200" rtl="0" algn="l">
              <a:spcBef>
                <a:spcPts val="0"/>
              </a:spcBef>
              <a:spcAft>
                <a:spcPts val="0"/>
              </a:spcAft>
              <a:buSzPts val="1300"/>
              <a:buChar char="●"/>
            </a:pPr>
            <a:r>
              <a:rPr lang="en"/>
              <a:t>Added over 10 000 hectares in the GTHA from the greenbelt.</a:t>
            </a:r>
            <a:endParaRPr/>
          </a:p>
          <a:p>
            <a:pPr indent="-311150" lvl="0" marL="457200" rtl="0" algn="l">
              <a:spcBef>
                <a:spcPts val="0"/>
              </a:spcBef>
              <a:spcAft>
                <a:spcPts val="0"/>
              </a:spcAft>
              <a:buSzPts val="1300"/>
              <a:buChar char="●"/>
            </a:pPr>
            <a:r>
              <a:rPr lang="en"/>
              <a:t>Increased the limit on building height on minor corridors from 4 to 6.</a:t>
            </a:r>
            <a:endParaRPr/>
          </a:p>
        </p:txBody>
      </p:sp>
      <p:sp>
        <p:nvSpPr>
          <p:cNvPr id="134" name="Google Shape;134;p19"/>
          <p:cNvSpPr txBox="1"/>
          <p:nvPr>
            <p:ph idx="1" type="body"/>
          </p:nvPr>
        </p:nvSpPr>
        <p:spPr>
          <a:xfrm>
            <a:off x="564825" y="4196200"/>
            <a:ext cx="6162300" cy="8289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u="sng">
                <a:solidFill>
                  <a:schemeClr val="hlink"/>
                </a:solidFill>
                <a:hlinkClick r:id="rId3"/>
              </a:rPr>
              <a:t>CTV: “Ontario approves Ottawa's new Official Plan with expanded urban boundary</a:t>
            </a:r>
            <a:r>
              <a:rPr lang="en"/>
              <a:t>”</a:t>
            </a:r>
            <a:endParaRPr/>
          </a:p>
          <a:p>
            <a:pPr indent="0" lvl="0" marL="0" rtl="0" algn="l">
              <a:spcBef>
                <a:spcPts val="1200"/>
              </a:spcBef>
              <a:spcAft>
                <a:spcPts val="1200"/>
              </a:spcAft>
              <a:buNone/>
            </a:pPr>
            <a:r>
              <a:rPr lang="en" u="sng">
                <a:solidFill>
                  <a:schemeClr val="hlink"/>
                </a:solidFill>
                <a:hlinkClick r:id="rId4"/>
              </a:rPr>
              <a:t>CBC: “Ontario just got 14,000 hectares of land to develop — so why does Doug Ford want the Greenbelt too?”</a:t>
            </a:r>
            <a:endParaRPr/>
          </a:p>
        </p:txBody>
      </p:sp>
      <p:sp>
        <p:nvSpPr>
          <p:cNvPr id="135" name="Google Shape;135;p19"/>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Recap</a:t>
            </a:r>
            <a:endParaRPr/>
          </a:p>
        </p:txBody>
      </p:sp>
      <p:sp>
        <p:nvSpPr>
          <p:cNvPr id="141" name="Google Shape;141;p20"/>
          <p:cNvSpPr txBox="1"/>
          <p:nvPr>
            <p:ph idx="1" type="body"/>
          </p:nvPr>
        </p:nvSpPr>
        <p:spPr>
          <a:xfrm>
            <a:off x="729450" y="1887175"/>
            <a:ext cx="7688700" cy="2753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Province made significant changes in the last 6 months by expanding mayor powers, making changes to official plans, and making changes to planning rules.</a:t>
            </a:r>
            <a:endParaRPr/>
          </a:p>
          <a:p>
            <a:pPr indent="-311150" lvl="0" marL="457200" rtl="0" algn="l">
              <a:spcBef>
                <a:spcPts val="0"/>
              </a:spcBef>
              <a:spcAft>
                <a:spcPts val="0"/>
              </a:spcAft>
              <a:buSzPts val="1300"/>
              <a:buChar char="●"/>
            </a:pPr>
            <a:r>
              <a:rPr lang="en"/>
              <a:t>Mayors can now implement bylaws that impact a “provincial priority”, which includes housing, with ⅓ of council. Toronto’s mayor asked for these, Ottawa’s mayor indicates he does not plan to use them.</a:t>
            </a:r>
            <a:endParaRPr/>
          </a:p>
          <a:p>
            <a:pPr indent="-311150" lvl="0" marL="457200" rtl="0" algn="l">
              <a:spcBef>
                <a:spcPts val="0"/>
              </a:spcBef>
              <a:spcAft>
                <a:spcPts val="0"/>
              </a:spcAft>
              <a:buSzPts val="1300"/>
              <a:buChar char="●"/>
            </a:pPr>
            <a:r>
              <a:rPr lang="en"/>
              <a:t>Bill 23 reduced the amount that cities can rely on Development Charges (DCs) and increases slightly the minimum density of urban neighbourhoods.</a:t>
            </a:r>
            <a:endParaRPr/>
          </a:p>
          <a:p>
            <a:pPr indent="-311150" lvl="0" marL="457200" rtl="0" algn="l">
              <a:spcBef>
                <a:spcPts val="0"/>
              </a:spcBef>
              <a:spcAft>
                <a:spcPts val="0"/>
              </a:spcAft>
              <a:buSzPts val="1300"/>
              <a:buChar char="●"/>
            </a:pPr>
            <a:r>
              <a:rPr lang="en"/>
              <a:t>Bill 23 signals further potential changes weakening Conservation Authorities and renter protections.</a:t>
            </a:r>
            <a:endParaRPr/>
          </a:p>
          <a:p>
            <a:pPr indent="-311150" lvl="0" marL="457200" rtl="0" algn="l">
              <a:spcBef>
                <a:spcPts val="0"/>
              </a:spcBef>
              <a:spcAft>
                <a:spcPts val="0"/>
              </a:spcAft>
              <a:buSzPts val="1300"/>
              <a:buChar char="●"/>
            </a:pPr>
            <a:r>
              <a:rPr lang="en"/>
              <a:t>City Official Plans were approved with changes, most notably including allocating additional land in greenbelts, particularly around Toronto.</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CCA">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