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hyperlink" Target="https://www.gentlewaysforourplanet.org/step-by-step-guide-to-promote-the-green-bin-program-in-your-building/" TargetMode="External"/><Relationship Id="rId5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hyperlink" Target="mailto:osean.info@gmail.com" TargetMode="External"/><Relationship Id="rId4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ottawasouthecoactionnetwork.ca/activities/invasive-species-program/" TargetMode="External"/><Relationship Id="rId3" Type="http://schemas.openxmlformats.org/officeDocument/2006/relationships/image" Target="../media/image12.jpeg"/><Relationship Id="rId4" Type="http://schemas.openxmlformats.org/officeDocument/2006/relationships/image" Target="../media/image6.png"/><Relationship Id="rId5" Type="http://schemas.openxmlformats.org/officeDocument/2006/relationships/image" Target="../media/image1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Relationship Id="rId4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SEAN Logo.jpg" descr="OSEAN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0225" y="-243841"/>
            <a:ext cx="7798912" cy="443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7574" y="5783315"/>
            <a:ext cx="4924030" cy="36930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Neighbours in Ottawa South…"/>
          <p:cNvSpPr txBox="1"/>
          <p:nvPr/>
        </p:nvSpPr>
        <p:spPr>
          <a:xfrm>
            <a:off x="6702941" y="2254692"/>
            <a:ext cx="6613297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Neighbours in Ottawa South </a:t>
            </a:r>
          </a:p>
          <a:p>
            <a:pPr algn="l"/>
            <a:r>
              <a:t>Living in Alta Vista, Gloucester-Southgate and River wards</a:t>
            </a:r>
          </a:p>
        </p:txBody>
      </p:sp>
      <p:sp>
        <p:nvSpPr>
          <p:cNvPr id="122" name="Inspire and support people in our area to take environmental action."/>
          <p:cNvSpPr txBox="1"/>
          <p:nvPr/>
        </p:nvSpPr>
        <p:spPr>
          <a:xfrm>
            <a:off x="6612491" y="3834853"/>
            <a:ext cx="6106821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Inspire and support people in our area to take environmental action.</a:t>
            </a:r>
          </a:p>
          <a:p>
            <a:pPr/>
          </a:p>
        </p:txBody>
      </p:sp>
      <p:grpSp>
        <p:nvGrpSpPr>
          <p:cNvPr id="126" name="Group"/>
          <p:cNvGrpSpPr/>
          <p:nvPr/>
        </p:nvGrpSpPr>
        <p:grpSpPr>
          <a:xfrm>
            <a:off x="239103" y="5724235"/>
            <a:ext cx="5904103" cy="3811182"/>
            <a:chOff x="0" y="0"/>
            <a:chExt cx="5904101" cy="3811180"/>
          </a:xfrm>
        </p:grpSpPr>
        <p:pic>
          <p:nvPicPr>
            <p:cNvPr id="12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785" t="10563" r="11785" b="10563"/>
            <a:stretch>
              <a:fillRect/>
            </a:stretch>
          </p:blipFill>
          <p:spPr>
            <a:xfrm>
              <a:off x="0" y="0"/>
              <a:ext cx="4924048" cy="3811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" name="Come and join us!"/>
            <p:cNvSpPr txBox="1"/>
            <p:nvPr/>
          </p:nvSpPr>
          <p:spPr>
            <a:xfrm>
              <a:off x="1382558" y="1217306"/>
              <a:ext cx="3972955" cy="6223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3300">
                  <a:solidFill>
                    <a:srgbClr val="008F00"/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pPr/>
              <a:r>
                <a:t>Come and join us!     </a:t>
              </a:r>
            </a:p>
          </p:txBody>
        </p:sp>
        <p:sp>
          <p:nvSpPr>
            <p:cNvPr id="125" name="It’s more fun together"/>
            <p:cNvSpPr txBox="1"/>
            <p:nvPr/>
          </p:nvSpPr>
          <p:spPr>
            <a:xfrm>
              <a:off x="1894267" y="1760459"/>
              <a:ext cx="4009835" cy="6223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3300">
                  <a:solidFill>
                    <a:srgbClr val="008F00"/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pPr/>
              <a:r>
                <a:t>It’s more fun together</a:t>
              </a:r>
            </a:p>
          </p:txBody>
        </p:sp>
      </p:grpSp>
      <p:sp>
        <p:nvSpPr>
          <p:cNvPr id="127" name="Thinking globally while acting locally"/>
          <p:cNvSpPr txBox="1"/>
          <p:nvPr/>
        </p:nvSpPr>
        <p:spPr>
          <a:xfrm>
            <a:off x="6623015" y="5070281"/>
            <a:ext cx="542208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Thinking globally while acting locally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877" y="1461802"/>
            <a:ext cx="5932269" cy="819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8891" y="2185330"/>
            <a:ext cx="5280195" cy="728164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Collaborations…"/>
          <p:cNvSpPr txBox="1"/>
          <p:nvPr/>
        </p:nvSpPr>
        <p:spPr>
          <a:xfrm>
            <a:off x="289280" y="13056"/>
            <a:ext cx="8781290" cy="1794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900">
                <a:solidFill>
                  <a:srgbClr val="0096FF"/>
                </a:solidFill>
              </a:defRPr>
            </a:pPr>
            <a:r>
              <a:t>Collaborations</a:t>
            </a:r>
          </a:p>
          <a:p>
            <a:pPr algn="l"/>
            <a:r>
              <a:t>WORKING TO INTRODUCE THE GREEN BIN COMPOSTING INTO MULTIUSER DWELLINGS</a:t>
            </a:r>
          </a:p>
        </p:txBody>
      </p:sp>
      <p:sp>
        <p:nvSpPr>
          <p:cNvPr id="232" name="https://www.gentlewaysforourplanet.org/step-by-step-guide-to-promote-the-green-bin-program-in-your-building/"/>
          <p:cNvSpPr txBox="1"/>
          <p:nvPr/>
        </p:nvSpPr>
        <p:spPr>
          <a:xfrm>
            <a:off x="7073633" y="1334719"/>
            <a:ext cx="513255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1466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hlinkClick r:id="rId4" invalidUrl="" action="" tgtFrame="" tooltip="" history="1" highlightClick="0" endSnd="0"/>
              </a:rPr>
              <a:t>https://www.gentlewaysforourplanet.org/step-by-step-guide-to-promote-the-green-bin-program-in-your-building</a:t>
            </a:r>
            <a:r>
              <a:t>/</a:t>
            </a:r>
            <a:endParaRPr sz="1200" u="none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233" name="OSEAN Logo.jpg" descr="OSEAN Logo.jpg"/>
          <p:cNvPicPr>
            <a:picLocks noChangeAspect="1"/>
          </p:cNvPicPr>
          <p:nvPr/>
        </p:nvPicPr>
        <p:blipFill>
          <a:blip r:embed="rId5">
            <a:extLst/>
          </a:blip>
          <a:srcRect l="12542" t="21378" r="18024" b="0"/>
          <a:stretch>
            <a:fillRect/>
          </a:stretch>
        </p:blipFill>
        <p:spPr>
          <a:xfrm>
            <a:off x="11232950" y="80253"/>
            <a:ext cx="1643371" cy="1059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Lots of opportunities and ways to volunteer…"/>
          <p:cNvSpPr txBox="1"/>
          <p:nvPr/>
        </p:nvSpPr>
        <p:spPr>
          <a:xfrm>
            <a:off x="4500184" y="1104951"/>
            <a:ext cx="8021346" cy="6087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>
              <a:defRPr sz="30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Lots of opportunities and ways to volunteer</a:t>
            </a:r>
          </a:p>
          <a:p>
            <a:pPr marL="333375" indent="-333375" algn="l">
              <a:buSzPct val="145000"/>
              <a:buChar char="-"/>
            </a:pPr>
          </a:p>
          <a:p>
            <a:pPr marL="333375" indent="-333375" algn="l">
              <a:buSzPct val="145000"/>
              <a:buChar char="-"/>
            </a:pPr>
            <a:r>
              <a:t>“Table” at an Event (Increases our presence/reach</a:t>
            </a:r>
          </a:p>
          <a:p>
            <a:pPr marL="333375" indent="-333375" algn="l">
              <a:buSzPct val="145000"/>
              <a:buChar char="-"/>
            </a:pPr>
            <a:r>
              <a:t>Help us with a simple project</a:t>
            </a:r>
            <a:br/>
            <a:r>
              <a:t> (e.g plastic recycling at metro!)</a:t>
            </a:r>
          </a:p>
          <a:p>
            <a:pPr marL="333375" indent="-333375" algn="l">
              <a:buSzPct val="145000"/>
              <a:buChar char="-"/>
            </a:pPr>
            <a:r>
              <a:t>Be a “seed sitter” (grow more native plants)</a:t>
            </a:r>
          </a:p>
          <a:p>
            <a:pPr marL="333375" indent="-333375" algn="l">
              <a:buSzPct val="145000"/>
              <a:buChar char="-"/>
            </a:pPr>
            <a:r>
              <a:t>Put up a yard sign</a:t>
            </a:r>
          </a:p>
          <a:p>
            <a:pPr marL="333375" indent="-333375" algn="l">
              <a:buSzPct val="145000"/>
              <a:buChar char="-"/>
            </a:pPr>
            <a:r>
              <a:t>Send one of our letter(s) to an elected official</a:t>
            </a:r>
          </a:p>
          <a:p>
            <a:pPr marL="333375" indent="-333375" algn="l">
              <a:buSzPct val="145000"/>
              <a:buChar char="-"/>
            </a:pPr>
            <a:r>
              <a:t>Help us promote events </a:t>
            </a:r>
          </a:p>
          <a:p>
            <a:pPr marL="333375" indent="-333375" algn="l">
              <a:buSzPct val="145000"/>
              <a:buChar char="-"/>
            </a:pPr>
            <a:r>
              <a:t>Wordpress - Website support (once a month update)</a:t>
            </a:r>
          </a:p>
          <a:p>
            <a:pPr marL="333375" indent="-333375" algn="l">
              <a:buSzPct val="145000"/>
              <a:buChar char="-"/>
            </a:pPr>
            <a:r>
              <a:t>Share our posts on twitter/instagram/Facebook</a:t>
            </a:r>
          </a:p>
          <a:p>
            <a:pPr marL="333375" indent="-333375" algn="l">
              <a:buSzPct val="145000"/>
              <a:buChar char="-"/>
            </a:pPr>
            <a:r>
              <a:t>Help us with Instagram/Twitter</a:t>
            </a:r>
          </a:p>
          <a:p>
            <a:pPr marL="333375" indent="-333375" algn="l">
              <a:buSzPct val="145000"/>
              <a:buChar char="-"/>
            </a:pPr>
            <a:r>
              <a:t>Come to an Invasive Plant Weeding Bee!</a:t>
            </a:r>
          </a:p>
          <a:p>
            <a:pPr marL="333375" indent="-333375" algn="l">
              <a:buSzPct val="145000"/>
              <a:buChar char="-"/>
            </a:pPr>
            <a:r>
              <a:t>Sanitize Diapers or help with administration (emails)</a:t>
            </a:r>
          </a:p>
        </p:txBody>
      </p:sp>
      <p:pic>
        <p:nvPicPr>
          <p:cNvPr id="236" name="IMG_4475.jpeg" descr="IMG_447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08" y="1724785"/>
            <a:ext cx="3870124" cy="550723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end us an email: osean.info@gmail.com"/>
          <p:cNvSpPr txBox="1"/>
          <p:nvPr/>
        </p:nvSpPr>
        <p:spPr>
          <a:xfrm>
            <a:off x="5180546" y="7013896"/>
            <a:ext cx="603412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Send us an email: </a:t>
            </a:r>
            <a:r>
              <a:rPr u="sng">
                <a:hlinkClick r:id="rId3" invalidUrl="" action="" tgtFrame="" tooltip="" history="1" highlightClick="0" endSnd="0"/>
              </a:rPr>
              <a:t>osean.info@gmail.com</a:t>
            </a: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72391" t="80520" r="558" b="2528"/>
          <a:stretch>
            <a:fillRect/>
          </a:stretch>
        </p:blipFill>
        <p:spPr>
          <a:xfrm>
            <a:off x="9646997" y="7633999"/>
            <a:ext cx="2044736" cy="184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72391" t="64216" r="558" b="18960"/>
          <a:stretch>
            <a:fillRect/>
          </a:stretch>
        </p:blipFill>
        <p:spPr>
          <a:xfrm>
            <a:off x="7050106" y="7592018"/>
            <a:ext cx="1942306" cy="1738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72391" t="47084" r="558" b="34409"/>
          <a:stretch>
            <a:fillRect/>
          </a:stretch>
        </p:blipFill>
        <p:spPr>
          <a:xfrm>
            <a:off x="4629824" y="7592018"/>
            <a:ext cx="1765624" cy="173833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Join us in making Ottawa South Greener and more Sustainable Small ripples can make waves"/>
          <p:cNvSpPr txBox="1"/>
          <p:nvPr/>
        </p:nvSpPr>
        <p:spPr>
          <a:xfrm>
            <a:off x="748156" y="108192"/>
            <a:ext cx="11508487" cy="150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008F00"/>
                </a:solidFill>
              </a:defRPr>
            </a:pPr>
            <a:r>
              <a:t>Join us in making Ottawa South Greener and more Sustainable</a:t>
            </a:r>
            <a:br/>
            <a:r>
              <a:t>Small ripples can make waves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creenshot 2023-02-06 at 2.30.02 AM.png" descr="Screenshot 2023-02-06 at 2.30.0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396338">
            <a:off x="1572034" y="-1494870"/>
            <a:ext cx="9860732" cy="12743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umpkins for the Planet"/>
          <p:cNvSpPr txBox="1"/>
          <p:nvPr/>
        </p:nvSpPr>
        <p:spPr>
          <a:xfrm>
            <a:off x="-709026" y="-2265574"/>
            <a:ext cx="104648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6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Pumpkins for the Planet</a:t>
            </a:r>
          </a:p>
        </p:txBody>
      </p:sp>
      <p:pic>
        <p:nvPicPr>
          <p:cNvPr id="130" name="puJEDIUukXZdTbo09UiRynIr0dlFyqL9JI8BhcRA2hsh_asi0oaLvPTr6CpLNGKiPYk1glkIKQUTHOuwNQq-kf_O53PVhbn8MKlBLuY7isp_V4iOoNuAt73inGMdvfztwwoQ8p4W9eJLkSe7N_IVfhs.jpg" descr="puJEDIUukXZdTbo09UiRynIr0dlFyqL9JI8BhcRA2hsh_asi0oaLvPTr6CpLNGKiPYk1glkIKQUTHOuwNQq-kf_O53PVhbn8MKlBLuY7isp_V4iOoNuAt73inGMdvfztwwoQ8p4W9eJLkSe7N_IVfh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1201" y="2913894"/>
            <a:ext cx="9015571" cy="676167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umpkins for the Planet"/>
          <p:cNvSpPr txBox="1"/>
          <p:nvPr>
            <p:ph type="title" idx="4294967295"/>
          </p:nvPr>
        </p:nvSpPr>
        <p:spPr>
          <a:xfrm>
            <a:off x="-759826" y="-2278274"/>
            <a:ext cx="10464801" cy="3302001"/>
          </a:xfrm>
          <a:prstGeom prst="rect">
            <a:avLst/>
          </a:prstGeom>
        </p:spPr>
        <p:txBody>
          <a:bodyPr anchor="b"/>
          <a:lstStyle>
            <a:lvl1pPr>
              <a:defRPr b="1" sz="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Pumpkins for the Planet</a:t>
            </a:r>
          </a:p>
        </p:txBody>
      </p:sp>
      <p:sp>
        <p:nvSpPr>
          <p:cNvPr id="132" name="From the comfort of your home:…"/>
          <p:cNvSpPr txBox="1"/>
          <p:nvPr/>
        </p:nvSpPr>
        <p:spPr>
          <a:xfrm>
            <a:off x="111590" y="1372346"/>
            <a:ext cx="6663158" cy="3178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009051"/>
                </a:solidFill>
              </a:defRPr>
            </a:pPr>
          </a:p>
          <a:p>
            <a:pPr algn="l">
              <a:defRPr sz="3300">
                <a:solidFill>
                  <a:srgbClr val="009051"/>
                </a:solidFill>
              </a:defRPr>
            </a:pPr>
            <a:r>
              <a:t>From the comfort of your home: </a:t>
            </a:r>
          </a:p>
          <a:p>
            <a:pPr marL="333375" indent="-333375" algn="l">
              <a:buSzPct val="145000"/>
              <a:buChar char="-"/>
              <a:defRPr>
                <a:solidFill>
                  <a:srgbClr val="009051"/>
                </a:solidFill>
              </a:defRPr>
            </a:pPr>
            <a:r>
              <a:t>Email volunteers, food organizations farms</a:t>
            </a:r>
          </a:p>
          <a:p>
            <a:pPr marL="333375" indent="-333375" algn="l">
              <a:buSzPct val="145000"/>
              <a:buChar char="-"/>
              <a:defRPr>
                <a:solidFill>
                  <a:srgbClr val="009051"/>
                </a:solidFill>
              </a:defRPr>
            </a:pPr>
            <a:r>
              <a:t>Be a collection point</a:t>
            </a:r>
          </a:p>
          <a:p>
            <a:pPr marL="333375" indent="-333375" algn="l">
              <a:buSzPct val="145000"/>
              <a:buChar char="-"/>
              <a:defRPr>
                <a:solidFill>
                  <a:srgbClr val="009051"/>
                </a:solidFill>
              </a:defRPr>
            </a:pPr>
            <a:r>
              <a:t>Hand out flyers to</a:t>
            </a:r>
            <a:br/>
            <a:r>
              <a:t>trick or treaters!</a:t>
            </a:r>
          </a:p>
          <a:p>
            <a:pPr marL="333375" indent="-333375" algn="l">
              <a:buSzPct val="145000"/>
              <a:buChar char="-"/>
              <a:defRPr>
                <a:solidFill>
                  <a:srgbClr val="009051"/>
                </a:solidFill>
              </a:defRPr>
            </a:pPr>
            <a:r>
              <a:t>Social media outreach</a:t>
            </a:r>
          </a:p>
          <a:p>
            <a:pPr marL="333375" indent="-333375" algn="l">
              <a:buSzPct val="145000"/>
              <a:buChar char="-"/>
              <a:defRPr>
                <a:solidFill>
                  <a:srgbClr val="009051"/>
                </a:solidFill>
              </a:defRPr>
            </a:pPr>
            <a:r>
              <a:t>Graphic design</a:t>
            </a:r>
          </a:p>
        </p:txBody>
      </p:sp>
      <p:sp>
        <p:nvSpPr>
          <p:cNvPr id="133" name="2023 will be our FIFTH year!…"/>
          <p:cNvSpPr txBox="1"/>
          <p:nvPr/>
        </p:nvSpPr>
        <p:spPr>
          <a:xfrm>
            <a:off x="7949099" y="1815224"/>
            <a:ext cx="4454881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-"/>
            </a:pPr>
            <a:r>
              <a:t>2023 will be our FIFTH year!</a:t>
            </a:r>
          </a:p>
          <a:p>
            <a:pPr marL="333375" indent="-333375" algn="l">
              <a:buSzPct val="145000"/>
              <a:buChar char="-"/>
            </a:pPr>
            <a:r>
              <a:t>Planning starts now!</a:t>
            </a:r>
          </a:p>
        </p:txBody>
      </p:sp>
      <p:sp>
        <p:nvSpPr>
          <p:cNvPr id="134" name="In the fresh air:…"/>
          <p:cNvSpPr txBox="1"/>
          <p:nvPr/>
        </p:nvSpPr>
        <p:spPr>
          <a:xfrm>
            <a:off x="43637" y="5259894"/>
            <a:ext cx="3737077" cy="241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100">
                <a:solidFill>
                  <a:srgbClr val="0433FF"/>
                </a:solidFill>
              </a:defRPr>
            </a:pPr>
            <a:r>
              <a:t>In the fresh air:</a:t>
            </a:r>
          </a:p>
          <a:p>
            <a:pPr marL="333375" indent="-333375" algn="l">
              <a:buSzPct val="145000"/>
              <a:buChar char="-"/>
              <a:defRPr>
                <a:solidFill>
                  <a:srgbClr val="0433FF"/>
                </a:solidFill>
              </a:defRPr>
            </a:pPr>
            <a:r>
              <a:t>Redistribute pumpkins</a:t>
            </a:r>
          </a:p>
          <a:p>
            <a:pPr marL="333375" indent="-333375" algn="l">
              <a:buSzPct val="145000"/>
              <a:buChar char="-"/>
              <a:defRPr>
                <a:solidFill>
                  <a:srgbClr val="0433FF"/>
                </a:solidFill>
              </a:defRPr>
            </a:pPr>
            <a:r>
              <a:t>Direct volunteers</a:t>
            </a:r>
          </a:p>
          <a:p>
            <a:pPr marL="333375" indent="-333375" algn="l">
              <a:buSzPct val="145000"/>
              <a:buChar char="-"/>
              <a:defRPr>
                <a:solidFill>
                  <a:srgbClr val="0433FF"/>
                </a:solidFill>
              </a:defRPr>
            </a:pPr>
            <a:r>
              <a:t>Pumpkin lifting</a:t>
            </a:r>
          </a:p>
          <a:p>
            <a:pPr marL="333375" indent="-333375" algn="l">
              <a:buSzPct val="145000"/>
              <a:buChar char="-"/>
              <a:defRPr>
                <a:solidFill>
                  <a:srgbClr val="0433FF"/>
                </a:solidFill>
              </a:defRPr>
            </a:pPr>
            <a:r>
              <a:t>Pumpkin drivers</a:t>
            </a:r>
          </a:p>
        </p:txBody>
      </p:sp>
      <p:pic>
        <p:nvPicPr>
          <p:cNvPr id="135" name="OSEAN Logo.jpg" descr="OSEAN Logo.jpg"/>
          <p:cNvPicPr>
            <a:picLocks noChangeAspect="1"/>
          </p:cNvPicPr>
          <p:nvPr/>
        </p:nvPicPr>
        <p:blipFill>
          <a:blip r:embed="rId3">
            <a:extLst/>
          </a:blip>
          <a:srcRect l="12542" t="21378" r="18024" b="0"/>
          <a:stretch>
            <a:fillRect/>
          </a:stretch>
        </p:blipFill>
        <p:spPr>
          <a:xfrm>
            <a:off x="11232950" y="80253"/>
            <a:ext cx="1643371" cy="105928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Collaborations"/>
          <p:cNvSpPr txBox="1"/>
          <p:nvPr/>
        </p:nvSpPr>
        <p:spPr>
          <a:xfrm>
            <a:off x="126923" y="7744708"/>
            <a:ext cx="2861540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100">
                <a:solidFill>
                  <a:srgbClr val="0096FF"/>
                </a:solidFill>
              </a:defRPr>
            </a:lvl1pPr>
          </a:lstStyle>
          <a:p>
            <a:pPr/>
            <a:r>
              <a:t>Collaborations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840" y="8233042"/>
            <a:ext cx="2804951" cy="695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Screenshot 2023-02-06 at 3.45.15 AM.png" descr="Screenshot 2023-02-06 at 3.45.15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8437" y="8899889"/>
            <a:ext cx="1941662" cy="737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Heat Pump Education"/>
          <p:cNvSpPr txBox="1"/>
          <p:nvPr>
            <p:ph type="title" idx="4294967295"/>
          </p:nvPr>
        </p:nvSpPr>
        <p:spPr>
          <a:xfrm>
            <a:off x="1084173" y="-2005173"/>
            <a:ext cx="10464801" cy="3302001"/>
          </a:xfrm>
          <a:prstGeom prst="rect">
            <a:avLst/>
          </a:prstGeom>
        </p:spPr>
        <p:txBody>
          <a:bodyPr anchor="b"/>
          <a:lstStyle>
            <a:lvl1pPr>
              <a:defRPr b="1" sz="63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Heat Pump Education</a:t>
            </a:r>
          </a:p>
        </p:txBody>
      </p:sp>
      <p:grpSp>
        <p:nvGrpSpPr>
          <p:cNvPr id="143" name="Group"/>
          <p:cNvGrpSpPr/>
          <p:nvPr/>
        </p:nvGrpSpPr>
        <p:grpSpPr>
          <a:xfrm>
            <a:off x="131270" y="-83668"/>
            <a:ext cx="1923079" cy="1542648"/>
            <a:chOff x="49482" y="0"/>
            <a:chExt cx="1923077" cy="1542646"/>
          </a:xfrm>
        </p:grpSpPr>
        <p:sp>
          <p:nvSpPr>
            <p:cNvPr id="141" name="Star"/>
            <p:cNvSpPr/>
            <p:nvPr/>
          </p:nvSpPr>
          <p:spPr>
            <a:xfrm>
              <a:off x="49482" y="0"/>
              <a:ext cx="1923079" cy="1542647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2" name="New"/>
            <p:cNvSpPr txBox="1"/>
            <p:nvPr/>
          </p:nvSpPr>
          <p:spPr>
            <a:xfrm>
              <a:off x="629411" y="616994"/>
              <a:ext cx="763220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New</a:t>
              </a:r>
            </a:p>
          </p:txBody>
        </p:sp>
      </p:grpSp>
      <p:sp>
        <p:nvSpPr>
          <p:cNvPr id="144" name="Share personal stories of neighbours who have heat pumps (blog/video, interviews)"/>
          <p:cNvSpPr txBox="1"/>
          <p:nvPr/>
        </p:nvSpPr>
        <p:spPr>
          <a:xfrm>
            <a:off x="400303" y="3575817"/>
            <a:ext cx="122041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Share personal stories of neighbours who have heat pumps (blog/video, interviews)</a:t>
            </a:r>
          </a:p>
        </p:txBody>
      </p:sp>
      <p:sp>
        <p:nvSpPr>
          <p:cNvPr id="145" name="Develop a website with details specific to Ottawa:…"/>
          <p:cNvSpPr txBox="1"/>
          <p:nvPr/>
        </p:nvSpPr>
        <p:spPr>
          <a:xfrm>
            <a:off x="585177" y="4344031"/>
            <a:ext cx="8128332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Develop a website with details specific to Ottawa: </a:t>
            </a:r>
          </a:p>
          <a:p>
            <a:pPr marL="333375" indent="-333375" algn="l">
              <a:buSzPct val="145000"/>
              <a:buChar char="-"/>
            </a:pPr>
            <a:r>
              <a:t>Heat Pump Retailers, Types of Heat Pumps available </a:t>
            </a:r>
          </a:p>
          <a:p>
            <a:pPr marL="333375" indent="-333375" algn="l">
              <a:buSzPct val="145000"/>
              <a:buChar char="-"/>
            </a:pPr>
            <a:r>
              <a:t>Rebate programs ($6500 rebate in 2023!)</a:t>
            </a:r>
          </a:p>
          <a:p>
            <a:pPr marL="333375" indent="-333375" algn="l">
              <a:buSzPct val="145000"/>
              <a:buChar char="-"/>
            </a:pPr>
            <a:r>
              <a:t>Links to videos and other resources</a:t>
            </a:r>
          </a:p>
        </p:txBody>
      </p:sp>
      <p:sp>
        <p:nvSpPr>
          <p:cNvPr id="146" name="“Jane’s Walk” to visit a “electrified” house: solar panels, heat pump, electric vehicle"/>
          <p:cNvSpPr txBox="1"/>
          <p:nvPr/>
        </p:nvSpPr>
        <p:spPr>
          <a:xfrm>
            <a:off x="387045" y="6473181"/>
            <a:ext cx="1223071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“Jane’s Walk” to visit a “electrified” house: solar panels, heat pump, electric vehicle</a:t>
            </a:r>
          </a:p>
        </p:txBody>
      </p:sp>
      <p:sp>
        <p:nvSpPr>
          <p:cNvPr id="147" name="Support/encourage landlords and building owners to convert to Heat Pumps"/>
          <p:cNvSpPr txBox="1"/>
          <p:nvPr/>
        </p:nvSpPr>
        <p:spPr>
          <a:xfrm>
            <a:off x="447979" y="7585240"/>
            <a:ext cx="1120566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Support/encourage landlords and building owners to convert to Heat Pumps</a:t>
            </a:r>
          </a:p>
        </p:txBody>
      </p:sp>
      <p:sp>
        <p:nvSpPr>
          <p:cNvPr id="148" name="Hope to encourage more people to switch to a heat pump  (to replace aging A/C or Furnace)"/>
          <p:cNvSpPr txBox="1"/>
          <p:nvPr/>
        </p:nvSpPr>
        <p:spPr>
          <a:xfrm>
            <a:off x="-658267" y="1866612"/>
            <a:ext cx="13949681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005493"/>
                </a:solidFill>
              </a:defRPr>
            </a:pPr>
            <a:r>
              <a:t>Hope to encourage more people to switch to a heat pump</a:t>
            </a:r>
            <a:br/>
            <a:r>
              <a:t> (to replace aging A/C or Furnace)</a:t>
            </a:r>
          </a:p>
        </p:txBody>
      </p:sp>
      <p:pic>
        <p:nvPicPr>
          <p:cNvPr id="149" name="OSEAN Logo.jpg" descr="OSEAN Logo.jpg"/>
          <p:cNvPicPr>
            <a:picLocks noChangeAspect="1"/>
          </p:cNvPicPr>
          <p:nvPr/>
        </p:nvPicPr>
        <p:blipFill>
          <a:blip r:embed="rId2">
            <a:extLst/>
          </a:blip>
          <a:srcRect l="12542" t="21378" r="18024" b="0"/>
          <a:stretch>
            <a:fillRect/>
          </a:stretch>
        </p:blipFill>
        <p:spPr>
          <a:xfrm>
            <a:off x="11232950" y="80253"/>
            <a:ext cx="1643371" cy="1059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icycling Advocacy"/>
          <p:cNvSpPr txBox="1"/>
          <p:nvPr>
            <p:ph type="title" idx="4294967295"/>
          </p:nvPr>
        </p:nvSpPr>
        <p:spPr>
          <a:xfrm>
            <a:off x="1084173" y="-2148332"/>
            <a:ext cx="10464801" cy="3302001"/>
          </a:xfrm>
          <a:prstGeom prst="rect">
            <a:avLst/>
          </a:prstGeom>
        </p:spPr>
        <p:txBody>
          <a:bodyPr anchor="b"/>
          <a:lstStyle>
            <a:lvl1pPr>
              <a:defRPr b="1" sz="70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Bicycling Advocacy</a:t>
            </a:r>
          </a:p>
        </p:txBody>
      </p:sp>
      <p:grpSp>
        <p:nvGrpSpPr>
          <p:cNvPr id="154" name="Group"/>
          <p:cNvGrpSpPr/>
          <p:nvPr/>
        </p:nvGrpSpPr>
        <p:grpSpPr>
          <a:xfrm>
            <a:off x="131270" y="-83668"/>
            <a:ext cx="1923079" cy="1542648"/>
            <a:chOff x="49482" y="0"/>
            <a:chExt cx="1923077" cy="1542646"/>
          </a:xfrm>
        </p:grpSpPr>
        <p:sp>
          <p:nvSpPr>
            <p:cNvPr id="152" name="Star"/>
            <p:cNvSpPr/>
            <p:nvPr/>
          </p:nvSpPr>
          <p:spPr>
            <a:xfrm>
              <a:off x="49482" y="0"/>
              <a:ext cx="1923079" cy="1542647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3" name="New"/>
            <p:cNvSpPr txBox="1"/>
            <p:nvPr/>
          </p:nvSpPr>
          <p:spPr>
            <a:xfrm>
              <a:off x="629411" y="616994"/>
              <a:ext cx="763220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New</a:t>
              </a:r>
            </a:p>
          </p:txBody>
        </p:sp>
      </p:grpSp>
      <p:sp>
        <p:nvSpPr>
          <p:cNvPr id="155" name="Hope to encourage more people to trying biking"/>
          <p:cNvSpPr txBox="1"/>
          <p:nvPr/>
        </p:nvSpPr>
        <p:spPr>
          <a:xfrm>
            <a:off x="-1503579" y="1892875"/>
            <a:ext cx="13949681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005493"/>
                </a:solidFill>
              </a:defRPr>
            </a:lvl1pPr>
          </a:lstStyle>
          <a:p>
            <a:pPr/>
            <a:r>
              <a:t>Hope to encourage more people to trying biking</a:t>
            </a:r>
          </a:p>
        </p:txBody>
      </p:sp>
      <p:sp>
        <p:nvSpPr>
          <p:cNvPr id="156" name="Provide opportunities for a simple bike tune-up"/>
          <p:cNvSpPr txBox="1"/>
          <p:nvPr/>
        </p:nvSpPr>
        <p:spPr>
          <a:xfrm>
            <a:off x="420953" y="3256014"/>
            <a:ext cx="694822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Provide opportunities for a simple bike tune-up</a:t>
            </a:r>
          </a:p>
        </p:txBody>
      </p:sp>
      <p:sp>
        <p:nvSpPr>
          <p:cNvPr id="157" name="Organize a bike meet-up (try e-bikes, cargo bikes etc)"/>
          <p:cNvSpPr txBox="1"/>
          <p:nvPr/>
        </p:nvSpPr>
        <p:spPr>
          <a:xfrm>
            <a:off x="416115" y="4296552"/>
            <a:ext cx="790194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Organize a bike meet-up (try e-bikes, cargo bikes etc)</a:t>
            </a:r>
          </a:p>
        </p:txBody>
      </p:sp>
      <p:sp>
        <p:nvSpPr>
          <p:cNvPr id="158" name="Dream Big goals (volunteer!)…"/>
          <p:cNvSpPr txBox="1"/>
          <p:nvPr/>
        </p:nvSpPr>
        <p:spPr>
          <a:xfrm>
            <a:off x="385635" y="7391142"/>
            <a:ext cx="8358760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Dream Big goals (</a:t>
            </a:r>
            <a:r>
              <a:rPr>
                <a:solidFill>
                  <a:schemeClr val="accent1"/>
                </a:solidFill>
              </a:rPr>
              <a:t>volunteer</a:t>
            </a:r>
            <a:r>
              <a:t>!)</a:t>
            </a:r>
          </a:p>
          <a:p>
            <a:pPr algn="l"/>
            <a:r>
              <a:t>- Organize a group bike ride, </a:t>
            </a:r>
          </a:p>
          <a:p>
            <a:pPr algn="l"/>
            <a:r>
              <a:t>- Find “bicycle buddies” who can bike with you</a:t>
            </a:r>
          </a:p>
          <a:p>
            <a:pPr marL="333375" indent="-333375" algn="l">
              <a:buSzPct val="145000"/>
              <a:buChar char="-"/>
            </a:pPr>
            <a:r>
              <a:t>Organize a bike share (e-bikes or cargo bikes)</a:t>
            </a:r>
          </a:p>
          <a:p>
            <a:pPr marL="333375" indent="-333375" algn="l">
              <a:buSzPct val="145000"/>
              <a:buChar char="-"/>
            </a:pPr>
            <a:r>
              <a:t>Work with schools to expand “walk/biking school bus”</a:t>
            </a:r>
          </a:p>
        </p:txBody>
      </p:sp>
      <p:sp>
        <p:nvSpPr>
          <p:cNvPr id="159" name="Share stories about neighbours biking"/>
          <p:cNvSpPr txBox="1"/>
          <p:nvPr/>
        </p:nvSpPr>
        <p:spPr>
          <a:xfrm>
            <a:off x="416115" y="5187405"/>
            <a:ext cx="5645507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Share stories about neighbours biking</a:t>
            </a:r>
          </a:p>
        </p:txBody>
      </p:sp>
      <p:sp>
        <p:nvSpPr>
          <p:cNvPr id="160" name="Advocate for safer bike infrastructure and connected pathways"/>
          <p:cNvSpPr txBox="1"/>
          <p:nvPr/>
        </p:nvSpPr>
        <p:spPr>
          <a:xfrm>
            <a:off x="364096" y="6164283"/>
            <a:ext cx="928695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Advocate for safer bike infrastructure and connected pathways</a:t>
            </a:r>
          </a:p>
        </p:txBody>
      </p:sp>
      <p:pic>
        <p:nvPicPr>
          <p:cNvPr id="161" name="OSEAN Logo.jpg" descr="OSEAN Logo.jpg"/>
          <p:cNvPicPr>
            <a:picLocks noChangeAspect="1"/>
          </p:cNvPicPr>
          <p:nvPr/>
        </p:nvPicPr>
        <p:blipFill>
          <a:blip r:embed="rId2">
            <a:extLst/>
          </a:blip>
          <a:srcRect l="12542" t="21378" r="18024" b="0"/>
          <a:stretch>
            <a:fillRect/>
          </a:stretch>
        </p:blipFill>
        <p:spPr>
          <a:xfrm>
            <a:off x="11232950" y="80253"/>
            <a:ext cx="1643371" cy="105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3747.jpeg" descr="IMG_374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0634" y="6821557"/>
            <a:ext cx="3647075" cy="2735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3676.jpeg" descr="IMG_3676.jpeg"/>
          <p:cNvPicPr>
            <a:picLocks noChangeAspect="1"/>
          </p:cNvPicPr>
          <p:nvPr/>
        </p:nvPicPr>
        <p:blipFill>
          <a:blip r:embed="rId4">
            <a:extLst/>
          </a:blip>
          <a:srcRect l="0" t="11235" r="0" b="11235"/>
          <a:stretch>
            <a:fillRect/>
          </a:stretch>
        </p:blipFill>
        <p:spPr>
          <a:xfrm>
            <a:off x="10229118" y="4065498"/>
            <a:ext cx="2476501" cy="2560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3904.jpeg" descr="IMG_3904.jpeg"/>
          <p:cNvPicPr>
            <a:picLocks noChangeAspect="1"/>
          </p:cNvPicPr>
          <p:nvPr/>
        </p:nvPicPr>
        <p:blipFill>
          <a:blip r:embed="rId5">
            <a:extLst/>
          </a:blip>
          <a:srcRect l="9983" t="10197" r="13097" b="10197"/>
          <a:stretch>
            <a:fillRect/>
          </a:stretch>
        </p:blipFill>
        <p:spPr>
          <a:xfrm>
            <a:off x="10662971" y="1078856"/>
            <a:ext cx="2022207" cy="2790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Naturalized Gardens"/>
          <p:cNvSpPr txBox="1"/>
          <p:nvPr>
            <p:ph type="title" idx="4294967295"/>
          </p:nvPr>
        </p:nvSpPr>
        <p:spPr>
          <a:xfrm>
            <a:off x="-623004" y="-2225577"/>
            <a:ext cx="10464801" cy="3302001"/>
          </a:xfrm>
          <a:prstGeom prst="rect">
            <a:avLst/>
          </a:prstGeom>
        </p:spPr>
        <p:txBody>
          <a:bodyPr anchor="b"/>
          <a:lstStyle>
            <a:lvl1pPr>
              <a:defRPr b="1" sz="70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Naturalized Gardens</a:t>
            </a:r>
          </a:p>
        </p:txBody>
      </p:sp>
      <p:pic>
        <p:nvPicPr>
          <p:cNvPr id="167" name="OSEAN Logo.jpg" descr="OSEAN Logo.jpg"/>
          <p:cNvPicPr>
            <a:picLocks noChangeAspect="1"/>
          </p:cNvPicPr>
          <p:nvPr/>
        </p:nvPicPr>
        <p:blipFill>
          <a:blip r:embed="rId2">
            <a:extLst/>
          </a:blip>
          <a:srcRect l="12542" t="21378" r="18024" b="0"/>
          <a:stretch>
            <a:fillRect/>
          </a:stretch>
        </p:blipFill>
        <p:spPr>
          <a:xfrm>
            <a:off x="11232950" y="80253"/>
            <a:ext cx="1643371" cy="105928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Inspire and Encourage people to plant more native species"/>
          <p:cNvSpPr txBox="1"/>
          <p:nvPr/>
        </p:nvSpPr>
        <p:spPr>
          <a:xfrm>
            <a:off x="-658267" y="1947444"/>
            <a:ext cx="13949681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005493"/>
                </a:solidFill>
              </a:defRPr>
            </a:lvl1pPr>
          </a:lstStyle>
          <a:p>
            <a:pPr/>
            <a:r>
              <a:t>Inspire and Encourage people to plant more native species</a:t>
            </a:r>
          </a:p>
        </p:txBody>
      </p:sp>
      <p:pic>
        <p:nvPicPr>
          <p:cNvPr id="169" name="IMG_2687.jpeg" descr="IMG_2687.jpeg"/>
          <p:cNvPicPr>
            <a:picLocks noChangeAspect="1"/>
          </p:cNvPicPr>
          <p:nvPr/>
        </p:nvPicPr>
        <p:blipFill>
          <a:blip r:embed="rId3">
            <a:extLst/>
          </a:blip>
          <a:srcRect l="30578" t="0" r="0" b="0"/>
          <a:stretch>
            <a:fillRect/>
          </a:stretch>
        </p:blipFill>
        <p:spPr>
          <a:xfrm>
            <a:off x="9748870" y="6637283"/>
            <a:ext cx="3213767" cy="3084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6697.jpeg" descr="IMG_6697.jpe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10024896" y="2912383"/>
            <a:ext cx="2661862" cy="354914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Free Native seeds…"/>
          <p:cNvSpPr txBox="1"/>
          <p:nvPr/>
        </p:nvSpPr>
        <p:spPr>
          <a:xfrm>
            <a:off x="239191" y="3038774"/>
            <a:ext cx="8361579" cy="4512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-"/>
            </a:pPr>
            <a:r>
              <a:t>Free Native seeds</a:t>
            </a:r>
          </a:p>
          <a:p>
            <a:pPr algn="l"/>
          </a:p>
          <a:p>
            <a:pPr marL="333375" indent="-333375" algn="l">
              <a:buSzPct val="145000"/>
              <a:buChar char="-"/>
            </a:pPr>
            <a:r>
              <a:t>Free (or inexpensive) Native seedlings</a:t>
            </a:r>
          </a:p>
          <a:p>
            <a:pPr algn="l"/>
          </a:p>
          <a:p>
            <a:pPr marL="333375" indent="-333375" algn="l">
              <a:buSzPct val="145000"/>
              <a:buChar char="-"/>
            </a:pPr>
            <a:r>
              <a:t>Education (our website) and resources</a:t>
            </a:r>
          </a:p>
          <a:p>
            <a:pPr algn="l"/>
          </a:p>
          <a:p>
            <a:pPr marL="333375" indent="-333375" algn="l">
              <a:buSzPct val="145000"/>
              <a:buChar char="-"/>
            </a:pPr>
            <a:r>
              <a:t>Advocate for updated bylaws</a:t>
            </a:r>
          </a:p>
          <a:p>
            <a:pPr algn="l"/>
          </a:p>
          <a:p>
            <a:pPr algn="l"/>
            <a:r>
              <a:t>- Yard Signs (Educate and normalize Front Yard Gardens)</a:t>
            </a:r>
          </a:p>
          <a:p>
            <a:pPr algn="l"/>
          </a:p>
          <a:p>
            <a:pPr algn="l"/>
          </a:p>
          <a:p>
            <a:pPr marL="333375" indent="-333375" algn="l">
              <a:buSzPct val="145000"/>
              <a:buChar char="-"/>
            </a:pPr>
            <a:r>
              <a:t>Collaboration: Ottawa Wildflower Seed Library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21821" r="0" b="29367"/>
          <a:stretch>
            <a:fillRect/>
          </a:stretch>
        </p:blipFill>
        <p:spPr>
          <a:xfrm>
            <a:off x="-6300" y="7398765"/>
            <a:ext cx="3810001" cy="247965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Volunteer!…"/>
          <p:cNvSpPr txBox="1"/>
          <p:nvPr/>
        </p:nvSpPr>
        <p:spPr>
          <a:xfrm>
            <a:off x="5147005" y="7855624"/>
            <a:ext cx="4584193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1"/>
                </a:solidFill>
              </a:rPr>
              <a:t>Volunteer</a:t>
            </a:r>
            <a:r>
              <a:t>!</a:t>
            </a:r>
          </a:p>
          <a:p>
            <a:pPr algn="l"/>
            <a:r>
              <a:t>Looking for “Seed Sitters”</a:t>
            </a:r>
          </a:p>
          <a:p>
            <a:pPr algn="l"/>
            <a:r>
              <a:t>- Grow native plants from seed</a:t>
            </a:r>
          </a:p>
          <a:p>
            <a:pPr algn="l"/>
            <a:r>
              <a:t>- “Babysit” seedlings</a:t>
            </a:r>
          </a:p>
        </p:txBody>
      </p:sp>
      <p:sp>
        <p:nvSpPr>
          <p:cNvPr id="174" name="Build Pollinator Habitat:"/>
          <p:cNvSpPr txBox="1"/>
          <p:nvPr/>
        </p:nvSpPr>
        <p:spPr>
          <a:xfrm>
            <a:off x="217985" y="1422312"/>
            <a:ext cx="4989755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5493"/>
                </a:solidFill>
              </a:defRPr>
            </a:lvl1pPr>
          </a:lstStyle>
          <a:p>
            <a:pPr/>
            <a:r>
              <a:t>Build Pollinator Habitat: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✅ Protect Biodiversity ✅  Sequester Carbon…"/>
          <p:cNvSpPr txBox="1"/>
          <p:nvPr/>
        </p:nvSpPr>
        <p:spPr>
          <a:xfrm>
            <a:off x="218299" y="4715018"/>
            <a:ext cx="6137426" cy="2398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✅ Protect Biodiversity</a:t>
            </a:r>
            <a:br/>
            <a:r>
              <a:t>✅ Sequester Carbon</a:t>
            </a:r>
          </a:p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✅ Protect stormwater </a:t>
            </a:r>
            <a:r>
              <a:t>infrastructure</a:t>
            </a:r>
          </a:p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✅ Increases equity by ⬆️ access to green</a:t>
            </a:r>
            <a:r>
              <a:t> </a:t>
            </a:r>
            <a:r>
              <a:t>space  </a:t>
            </a:r>
            <a:br/>
            <a:r>
              <a:t>✅ More regional cooling</a:t>
            </a:r>
          </a:p>
        </p:txBody>
      </p:sp>
      <p:sp>
        <p:nvSpPr>
          <p:cNvPr id="177" name="Naturalized Boulevard"/>
          <p:cNvSpPr txBox="1"/>
          <p:nvPr/>
        </p:nvSpPr>
        <p:spPr>
          <a:xfrm>
            <a:off x="200434" y="4315386"/>
            <a:ext cx="3241132" cy="398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6" tIns="48766" rIns="48766" bIns="48766">
            <a:spAutoFit/>
          </a:bodyPr>
          <a:lstStyle>
            <a:lvl1pPr algn="l"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Naturalized Right of Way</a:t>
            </a:r>
          </a:p>
        </p:txBody>
      </p:sp>
      <p:sp>
        <p:nvSpPr>
          <p:cNvPr id="178" name="In a climate emergency, which boulevards does our planet need?"/>
          <p:cNvSpPr txBox="1"/>
          <p:nvPr/>
        </p:nvSpPr>
        <p:spPr>
          <a:xfrm>
            <a:off x="2337" y="7980025"/>
            <a:ext cx="11283148" cy="149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/>
          <a:p>
            <a:pPr defTabSz="1300480">
              <a:defRPr sz="3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City Council AGREED in MAY 2022 To Amend</a:t>
            </a:r>
          </a:p>
          <a:p>
            <a:pPr defTabSz="1300480">
              <a:defRPr sz="3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City Staff Currently Working on DRAFT BYLAW</a:t>
            </a:r>
          </a:p>
          <a:p>
            <a:pPr defTabSz="1300480">
              <a:defRPr sz="3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Report and Draft BYLAW expected in Q2 (APRIL-JUNE)</a:t>
            </a:r>
          </a:p>
        </p:txBody>
      </p:sp>
      <p:pic>
        <p:nvPicPr>
          <p:cNvPr id="17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67505" y="8363256"/>
            <a:ext cx="1592485" cy="1592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131934212_10158982849342154_5622301233162181692_n.jpg" descr="131934212_10158982849342154_5622301233162181692_n.jpg"/>
          <p:cNvPicPr>
            <a:picLocks noChangeAspect="1"/>
          </p:cNvPicPr>
          <p:nvPr/>
        </p:nvPicPr>
        <p:blipFill>
          <a:blip r:embed="rId3">
            <a:extLst/>
          </a:blip>
          <a:srcRect l="0" t="45388" r="0" b="0"/>
          <a:stretch>
            <a:fillRect/>
          </a:stretch>
        </p:blipFill>
        <p:spPr>
          <a:xfrm>
            <a:off x="6227493" y="3945156"/>
            <a:ext cx="4542933" cy="3307924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181" name="Title 1"/>
          <p:cNvSpPr txBox="1"/>
          <p:nvPr/>
        </p:nvSpPr>
        <p:spPr>
          <a:xfrm>
            <a:off x="287831" y="940249"/>
            <a:ext cx="11905586" cy="1413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 anchor="ctr">
            <a:normAutofit fontScale="100000" lnSpcReduction="0"/>
          </a:bodyPr>
          <a:lstStyle>
            <a:lvl1pPr algn="l" defTabSz="1300480">
              <a:lnSpc>
                <a:spcPct val="90000"/>
              </a:lnSpc>
              <a:defRPr sz="4400">
                <a:solidFill>
                  <a:srgbClr val="008F00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Naturalizing Ottawa’s Boulevards &amp; Right of Way</a:t>
            </a:r>
          </a:p>
        </p:txBody>
      </p:sp>
      <p:pic>
        <p:nvPicPr>
          <p:cNvPr id="182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0" t="0" r="0" b="23907"/>
          <a:stretch>
            <a:fillRect/>
          </a:stretch>
        </p:blipFill>
        <p:spPr>
          <a:xfrm>
            <a:off x="11819136" y="67965"/>
            <a:ext cx="1140107" cy="1138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082" y="0"/>
                </a:moveTo>
                <a:cubicBezTo>
                  <a:pt x="5856" y="0"/>
                  <a:pt x="0" y="5864"/>
                  <a:pt x="0" y="13100"/>
                </a:cubicBezTo>
                <a:cubicBezTo>
                  <a:pt x="0" y="16266"/>
                  <a:pt x="1126" y="19170"/>
                  <a:pt x="2992" y="21434"/>
                </a:cubicBezTo>
                <a:lnTo>
                  <a:pt x="3135" y="21600"/>
                </a:lnTo>
                <a:lnTo>
                  <a:pt x="21600" y="21600"/>
                </a:lnTo>
                <a:lnTo>
                  <a:pt x="21600" y="3170"/>
                </a:lnTo>
                <a:lnTo>
                  <a:pt x="21405" y="2989"/>
                </a:lnTo>
                <a:cubicBezTo>
                  <a:pt x="19143" y="1119"/>
                  <a:pt x="16243" y="0"/>
                  <a:pt x="13082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3" name="DYK: Ottawa currently does not allow changes (including gardening) to the City’s Right-of-Way green spaces?"/>
          <p:cNvSpPr txBox="1"/>
          <p:nvPr/>
        </p:nvSpPr>
        <p:spPr>
          <a:xfrm>
            <a:off x="1505601" y="2480584"/>
            <a:ext cx="9993598" cy="1818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b="0" sz="2800"/>
            </a:pPr>
            <a:r>
              <a:t>DYK: Ottawa currently does not allow changes (including gardening) to the City’s Right-of-Way green spaces?</a:t>
            </a:r>
          </a:p>
          <a:p>
            <a:pPr defTabSz="355600">
              <a:defRPr b="0" sz="2800"/>
            </a:pPr>
          </a:p>
        </p:txBody>
      </p:sp>
      <p:pic>
        <p:nvPicPr>
          <p:cNvPr id="184" name="Sarah kids gardening.jpeg" descr="Sarah kids gardening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39773" y="5751872"/>
            <a:ext cx="2691174" cy="2131623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185" name="COLLABORATIONS"/>
          <p:cNvSpPr txBox="1"/>
          <p:nvPr/>
        </p:nvSpPr>
        <p:spPr>
          <a:xfrm>
            <a:off x="251223" y="116741"/>
            <a:ext cx="4466045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0096FF"/>
                </a:solidFill>
              </a:defRPr>
            </a:lvl1pPr>
          </a:lstStyle>
          <a:p>
            <a:pPr/>
            <a:r>
              <a:t>COLLABORATIONS</a:t>
            </a:r>
          </a:p>
        </p:txBody>
      </p:sp>
      <p:pic>
        <p:nvPicPr>
          <p:cNvPr id="186" name="OSEAN Logo.jpg" descr="OSEAN Logo.jpg"/>
          <p:cNvPicPr>
            <a:picLocks noChangeAspect="1"/>
          </p:cNvPicPr>
          <p:nvPr/>
        </p:nvPicPr>
        <p:blipFill>
          <a:blip r:embed="rId6">
            <a:extLst/>
          </a:blip>
          <a:srcRect l="12542" t="21378" r="18024" b="0"/>
          <a:stretch>
            <a:fillRect/>
          </a:stretch>
        </p:blipFill>
        <p:spPr>
          <a:xfrm>
            <a:off x="11089897" y="24905"/>
            <a:ext cx="1899927" cy="1224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YARD SIGNS"/>
          <p:cNvSpPr txBox="1"/>
          <p:nvPr>
            <p:ph type="title" idx="4294967295"/>
          </p:nvPr>
        </p:nvSpPr>
        <p:spPr>
          <a:xfrm>
            <a:off x="-1655998" y="-1849116"/>
            <a:ext cx="10464801" cy="3302001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YARD SIGNS</a:t>
            </a:r>
          </a:p>
        </p:txBody>
      </p:sp>
      <p:pic>
        <p:nvPicPr>
          <p:cNvPr id="189" name="OSEAN Yard Signs (8 × 8in) (1).png" descr="OSEAN Yard Signs (8 × 8in)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12" y="1601280"/>
            <a:ext cx="5638981" cy="563898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ow your neighbours that your lawn or balcony is intentionally designed to help our native pollinator and bird populations."/>
          <p:cNvSpPr txBox="1"/>
          <p:nvPr/>
        </p:nvSpPr>
        <p:spPr>
          <a:xfrm>
            <a:off x="6924285" y="1905408"/>
            <a:ext cx="5838545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pPr/>
            <a:r>
              <a:t>Show your neighbours that your lawn or balcony is intentionally designed to help our native pollinator and bird populations.</a:t>
            </a:r>
          </a:p>
        </p:txBody>
      </p:sp>
      <p:sp>
        <p:nvSpPr>
          <p:cNvPr id="191" name="Purchase a yard sign kit to help OSEAN fundraise and transform Ottawa South into a network of pollinator patches to increase biodiversity…"/>
          <p:cNvSpPr txBox="1"/>
          <p:nvPr/>
        </p:nvSpPr>
        <p:spPr>
          <a:xfrm>
            <a:off x="7015197" y="4032095"/>
            <a:ext cx="5838545" cy="389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008F00"/>
                </a:solidFill>
              </a:defRPr>
            </a:pPr>
            <a:r>
              <a:t>Purchase a yard sign kit to help OSEAN fundraise and transform Ottawa South into a network of pollinator patches to increase biodiversity</a:t>
            </a:r>
          </a:p>
          <a:p>
            <a:pPr>
              <a:defRPr>
                <a:solidFill>
                  <a:srgbClr val="008F00"/>
                </a:solidFill>
              </a:defRPr>
            </a:pPr>
          </a:p>
          <a:p>
            <a:pPr>
              <a:defRPr>
                <a:solidFill>
                  <a:srgbClr val="008F00"/>
                </a:solidFill>
              </a:defRPr>
            </a:pPr>
          </a:p>
          <a:p>
            <a:pPr>
              <a:defRPr sz="2000">
                <a:solidFill>
                  <a:srgbClr val="008F00"/>
                </a:solidFill>
              </a:defRPr>
            </a:pPr>
            <a:r>
              <a:t>Each kit includes:</a:t>
            </a:r>
          </a:p>
          <a:p>
            <a:pPr>
              <a:defRPr sz="2000">
                <a:solidFill>
                  <a:srgbClr val="008F00"/>
                </a:solidFill>
              </a:defRPr>
            </a:pPr>
            <a:r>
              <a:t>* Repurposed Chloroplast Sign</a:t>
            </a:r>
          </a:p>
          <a:p>
            <a:pPr>
              <a:defRPr sz="2000">
                <a:solidFill>
                  <a:srgbClr val="008F00"/>
                </a:solidFill>
              </a:defRPr>
            </a:pPr>
            <a:r>
              <a:t>* Pollinator Garden Decal</a:t>
            </a:r>
          </a:p>
          <a:p>
            <a:pPr>
              <a:defRPr sz="2000">
                <a:solidFill>
                  <a:srgbClr val="008F00"/>
                </a:solidFill>
              </a:defRPr>
            </a:pPr>
            <a:r>
              <a:t>* Sign Post </a:t>
            </a:r>
          </a:p>
        </p:txBody>
      </p:sp>
      <p:pic>
        <p:nvPicPr>
          <p:cNvPr id="192" name="Pollinator Yard Sign.png" descr="Pollinator Yard Sig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9435" y="8383304"/>
            <a:ext cx="1172147" cy="117214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Fill in our Google Form so we can contact you when we are ready for our first order"/>
          <p:cNvSpPr txBox="1"/>
          <p:nvPr/>
        </p:nvSpPr>
        <p:spPr>
          <a:xfrm>
            <a:off x="888938" y="7622743"/>
            <a:ext cx="5374929" cy="70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solidFill>
                  <a:srgbClr val="008F00"/>
                </a:solidFill>
              </a:defRPr>
            </a:lvl1pPr>
          </a:lstStyle>
          <a:p>
            <a:pPr/>
            <a:r>
              <a:t>Fill in our Google Form so we can contact you when we are ready for our first order</a:t>
            </a:r>
          </a:p>
        </p:txBody>
      </p:sp>
      <p:sp>
        <p:nvSpPr>
          <p:cNvPr id="194" name="Additional Signs in Development:…"/>
          <p:cNvSpPr txBox="1"/>
          <p:nvPr/>
        </p:nvSpPr>
        <p:spPr>
          <a:xfrm>
            <a:off x="7679000" y="8082585"/>
            <a:ext cx="4510939" cy="137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200">
                <a:solidFill>
                  <a:srgbClr val="945200"/>
                </a:solidFill>
              </a:defRPr>
            </a:pPr>
            <a:r>
              <a:t>Additional Signs in Development:</a:t>
            </a:r>
          </a:p>
          <a:p>
            <a:pPr algn="l">
              <a:defRPr sz="800">
                <a:solidFill>
                  <a:srgbClr val="945200"/>
                </a:solidFill>
              </a:defRPr>
            </a:pPr>
          </a:p>
          <a:p>
            <a:pPr algn="l">
              <a:defRPr sz="2200">
                <a:solidFill>
                  <a:srgbClr val="945200"/>
                </a:solidFill>
              </a:defRPr>
            </a:pPr>
            <a:r>
              <a:t>      Leave the Leaves</a:t>
            </a:r>
          </a:p>
          <a:p>
            <a:pPr algn="l">
              <a:defRPr sz="800">
                <a:solidFill>
                  <a:srgbClr val="945200"/>
                </a:solidFill>
              </a:defRPr>
            </a:pPr>
          </a:p>
          <a:p>
            <a:pPr algn="l">
              <a:defRPr sz="2200">
                <a:solidFill>
                  <a:srgbClr val="945200"/>
                </a:solidFill>
              </a:defRPr>
            </a:pPr>
            <a:r>
              <a:t>    Know Maintenance May</a:t>
            </a:r>
          </a:p>
        </p:txBody>
      </p:sp>
      <p:sp>
        <p:nvSpPr>
          <p:cNvPr id="195" name="Rectangle"/>
          <p:cNvSpPr/>
          <p:nvPr/>
        </p:nvSpPr>
        <p:spPr>
          <a:xfrm>
            <a:off x="7936900" y="6072172"/>
            <a:ext cx="3995140" cy="1676523"/>
          </a:xfrm>
          <a:prstGeom prst="rect">
            <a:avLst/>
          </a:prstGeom>
          <a:ln w="50800">
            <a:solidFill>
              <a:srgbClr val="00905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6" name="Leaf"/>
          <p:cNvSpPr/>
          <p:nvPr/>
        </p:nvSpPr>
        <p:spPr>
          <a:xfrm rot="2072003">
            <a:off x="7878517" y="8616286"/>
            <a:ext cx="190501" cy="397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1" h="21257" fill="norm" stroke="1" extrusionOk="0">
                <a:moveTo>
                  <a:pt x="8569" y="0"/>
                </a:moveTo>
                <a:cubicBezTo>
                  <a:pt x="8569" y="0"/>
                  <a:pt x="7960" y="872"/>
                  <a:pt x="7063" y="1296"/>
                </a:cubicBezTo>
                <a:cubicBezTo>
                  <a:pt x="7063" y="1296"/>
                  <a:pt x="6773" y="1291"/>
                  <a:pt x="6305" y="1071"/>
                </a:cubicBezTo>
                <a:cubicBezTo>
                  <a:pt x="5070" y="2064"/>
                  <a:pt x="4829" y="2643"/>
                  <a:pt x="4829" y="2643"/>
                </a:cubicBezTo>
                <a:cubicBezTo>
                  <a:pt x="4829" y="2643"/>
                  <a:pt x="4438" y="2681"/>
                  <a:pt x="3930" y="2574"/>
                </a:cubicBezTo>
                <a:cubicBezTo>
                  <a:pt x="3128" y="3239"/>
                  <a:pt x="3078" y="4268"/>
                  <a:pt x="3078" y="4268"/>
                </a:cubicBezTo>
                <a:cubicBezTo>
                  <a:pt x="3078" y="4268"/>
                  <a:pt x="2753" y="4335"/>
                  <a:pt x="2203" y="4231"/>
                </a:cubicBezTo>
                <a:cubicBezTo>
                  <a:pt x="1635" y="5413"/>
                  <a:pt x="1792" y="6413"/>
                  <a:pt x="1792" y="6413"/>
                </a:cubicBezTo>
                <a:cubicBezTo>
                  <a:pt x="1792" y="6413"/>
                  <a:pt x="1308" y="6468"/>
                  <a:pt x="955" y="6337"/>
                </a:cubicBezTo>
                <a:cubicBezTo>
                  <a:pt x="298" y="7555"/>
                  <a:pt x="1031" y="9725"/>
                  <a:pt x="1031" y="9725"/>
                </a:cubicBezTo>
                <a:cubicBezTo>
                  <a:pt x="1031" y="9725"/>
                  <a:pt x="857" y="9731"/>
                  <a:pt x="0" y="9765"/>
                </a:cubicBezTo>
                <a:cubicBezTo>
                  <a:pt x="33" y="11547"/>
                  <a:pt x="2351" y="13629"/>
                  <a:pt x="2351" y="13629"/>
                </a:cubicBezTo>
                <a:cubicBezTo>
                  <a:pt x="2351" y="13629"/>
                  <a:pt x="1961" y="13730"/>
                  <a:pt x="1320" y="13851"/>
                </a:cubicBezTo>
                <a:cubicBezTo>
                  <a:pt x="2533" y="15496"/>
                  <a:pt x="7438" y="17151"/>
                  <a:pt x="9007" y="17647"/>
                </a:cubicBezTo>
                <a:cubicBezTo>
                  <a:pt x="8362" y="19739"/>
                  <a:pt x="7186" y="20393"/>
                  <a:pt x="6980" y="20603"/>
                </a:cubicBezTo>
                <a:cubicBezTo>
                  <a:pt x="6624" y="20967"/>
                  <a:pt x="8642" y="21600"/>
                  <a:pt x="9038" y="21026"/>
                </a:cubicBezTo>
                <a:cubicBezTo>
                  <a:pt x="9646" y="20377"/>
                  <a:pt x="10024" y="19132"/>
                  <a:pt x="10258" y="17707"/>
                </a:cubicBezTo>
                <a:cubicBezTo>
                  <a:pt x="19307" y="16546"/>
                  <a:pt x="20265" y="13117"/>
                  <a:pt x="20265" y="13117"/>
                </a:cubicBezTo>
                <a:cubicBezTo>
                  <a:pt x="20265" y="13117"/>
                  <a:pt x="19734" y="13084"/>
                  <a:pt x="19203" y="12995"/>
                </a:cubicBezTo>
                <a:cubicBezTo>
                  <a:pt x="21600" y="10731"/>
                  <a:pt x="20978" y="8626"/>
                  <a:pt x="20978" y="8626"/>
                </a:cubicBezTo>
                <a:cubicBezTo>
                  <a:pt x="20978" y="8626"/>
                  <a:pt x="20532" y="8683"/>
                  <a:pt x="19875" y="8574"/>
                </a:cubicBezTo>
                <a:cubicBezTo>
                  <a:pt x="20421" y="6667"/>
                  <a:pt x="19241" y="4715"/>
                  <a:pt x="19241" y="4715"/>
                </a:cubicBezTo>
                <a:cubicBezTo>
                  <a:pt x="19241" y="4715"/>
                  <a:pt x="18747" y="4854"/>
                  <a:pt x="18238" y="4840"/>
                </a:cubicBezTo>
                <a:cubicBezTo>
                  <a:pt x="17533" y="3662"/>
                  <a:pt x="16670" y="2678"/>
                  <a:pt x="16670" y="2678"/>
                </a:cubicBezTo>
                <a:cubicBezTo>
                  <a:pt x="16670" y="2678"/>
                  <a:pt x="16400" y="2794"/>
                  <a:pt x="15946" y="2838"/>
                </a:cubicBezTo>
                <a:cubicBezTo>
                  <a:pt x="15399" y="2183"/>
                  <a:pt x="13619" y="1268"/>
                  <a:pt x="13619" y="1268"/>
                </a:cubicBezTo>
                <a:cubicBezTo>
                  <a:pt x="13619" y="1268"/>
                  <a:pt x="13482" y="1326"/>
                  <a:pt x="13009" y="1473"/>
                </a:cubicBezTo>
                <a:cubicBezTo>
                  <a:pt x="12618" y="1044"/>
                  <a:pt x="11299" y="602"/>
                  <a:pt x="11299" y="602"/>
                </a:cubicBezTo>
                <a:lnTo>
                  <a:pt x="10682" y="881"/>
                </a:lnTo>
                <a:cubicBezTo>
                  <a:pt x="10682" y="881"/>
                  <a:pt x="9822" y="323"/>
                  <a:pt x="8569" y="0"/>
                </a:cubicBezTo>
                <a:close/>
              </a:path>
            </a:pathLst>
          </a:custGeom>
          <a:solidFill>
            <a:srgbClr val="941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7" name="Bouquet"/>
          <p:cNvSpPr/>
          <p:nvPr/>
        </p:nvSpPr>
        <p:spPr>
          <a:xfrm>
            <a:off x="7722882" y="9111602"/>
            <a:ext cx="190501" cy="348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1" h="21600" fill="norm" stroke="1" extrusionOk="0">
                <a:moveTo>
                  <a:pt x="10545" y="0"/>
                </a:moveTo>
                <a:cubicBezTo>
                  <a:pt x="9711" y="0"/>
                  <a:pt x="9034" y="378"/>
                  <a:pt x="9034" y="844"/>
                </a:cubicBezTo>
                <a:cubicBezTo>
                  <a:pt x="9034" y="992"/>
                  <a:pt x="9070" y="1145"/>
                  <a:pt x="9131" y="1298"/>
                </a:cubicBezTo>
                <a:cubicBezTo>
                  <a:pt x="8926" y="1192"/>
                  <a:pt x="8706" y="1097"/>
                  <a:pt x="8476" y="1023"/>
                </a:cubicBezTo>
                <a:cubicBezTo>
                  <a:pt x="7754" y="790"/>
                  <a:pt x="6833" y="928"/>
                  <a:pt x="6416" y="1332"/>
                </a:cubicBezTo>
                <a:cubicBezTo>
                  <a:pt x="5999" y="1735"/>
                  <a:pt x="6246" y="2251"/>
                  <a:pt x="6968" y="2484"/>
                </a:cubicBezTo>
                <a:cubicBezTo>
                  <a:pt x="7198" y="2558"/>
                  <a:pt x="7454" y="2617"/>
                  <a:pt x="7721" y="2663"/>
                </a:cubicBezTo>
                <a:cubicBezTo>
                  <a:pt x="7454" y="2710"/>
                  <a:pt x="7198" y="2769"/>
                  <a:pt x="6968" y="2843"/>
                </a:cubicBezTo>
                <a:cubicBezTo>
                  <a:pt x="6246" y="3076"/>
                  <a:pt x="5999" y="3592"/>
                  <a:pt x="6416" y="3995"/>
                </a:cubicBezTo>
                <a:cubicBezTo>
                  <a:pt x="6833" y="4398"/>
                  <a:pt x="7754" y="4536"/>
                  <a:pt x="8476" y="4303"/>
                </a:cubicBezTo>
                <a:cubicBezTo>
                  <a:pt x="8706" y="4229"/>
                  <a:pt x="8926" y="4134"/>
                  <a:pt x="9131" y="4029"/>
                </a:cubicBezTo>
                <a:cubicBezTo>
                  <a:pt x="9070" y="4181"/>
                  <a:pt x="9034" y="4334"/>
                  <a:pt x="9034" y="4483"/>
                </a:cubicBezTo>
                <a:cubicBezTo>
                  <a:pt x="9034" y="4852"/>
                  <a:pt x="9460" y="5165"/>
                  <a:pt x="10054" y="5279"/>
                </a:cubicBezTo>
                <a:lnTo>
                  <a:pt x="10054" y="21600"/>
                </a:lnTo>
                <a:lnTo>
                  <a:pt x="11033" y="21600"/>
                </a:lnTo>
                <a:lnTo>
                  <a:pt x="11033" y="5279"/>
                </a:lnTo>
                <a:cubicBezTo>
                  <a:pt x="11627" y="5165"/>
                  <a:pt x="12053" y="4852"/>
                  <a:pt x="12053" y="4483"/>
                </a:cubicBezTo>
                <a:cubicBezTo>
                  <a:pt x="12053" y="4334"/>
                  <a:pt x="12017" y="4181"/>
                  <a:pt x="11956" y="4029"/>
                </a:cubicBezTo>
                <a:cubicBezTo>
                  <a:pt x="12161" y="4134"/>
                  <a:pt x="12381" y="4229"/>
                  <a:pt x="12611" y="4303"/>
                </a:cubicBezTo>
                <a:cubicBezTo>
                  <a:pt x="13333" y="4536"/>
                  <a:pt x="14257" y="4398"/>
                  <a:pt x="14674" y="3995"/>
                </a:cubicBezTo>
                <a:cubicBezTo>
                  <a:pt x="15091" y="3592"/>
                  <a:pt x="14844" y="3076"/>
                  <a:pt x="14122" y="2843"/>
                </a:cubicBezTo>
                <a:cubicBezTo>
                  <a:pt x="13892" y="2769"/>
                  <a:pt x="13636" y="2710"/>
                  <a:pt x="13369" y="2663"/>
                </a:cubicBezTo>
                <a:cubicBezTo>
                  <a:pt x="13636" y="2617"/>
                  <a:pt x="13892" y="2558"/>
                  <a:pt x="14122" y="2484"/>
                </a:cubicBezTo>
                <a:cubicBezTo>
                  <a:pt x="14844" y="2251"/>
                  <a:pt x="15091" y="1735"/>
                  <a:pt x="14674" y="1332"/>
                </a:cubicBezTo>
                <a:cubicBezTo>
                  <a:pt x="14257" y="928"/>
                  <a:pt x="13333" y="790"/>
                  <a:pt x="12611" y="1023"/>
                </a:cubicBezTo>
                <a:cubicBezTo>
                  <a:pt x="12381" y="1097"/>
                  <a:pt x="12161" y="1192"/>
                  <a:pt x="11956" y="1298"/>
                </a:cubicBezTo>
                <a:cubicBezTo>
                  <a:pt x="12017" y="1145"/>
                  <a:pt x="12053" y="992"/>
                  <a:pt x="12053" y="844"/>
                </a:cubicBezTo>
                <a:cubicBezTo>
                  <a:pt x="12053" y="378"/>
                  <a:pt x="11379" y="0"/>
                  <a:pt x="10545" y="0"/>
                </a:cubicBezTo>
                <a:close/>
                <a:moveTo>
                  <a:pt x="10545" y="1987"/>
                </a:moveTo>
                <a:cubicBezTo>
                  <a:pt x="11214" y="1987"/>
                  <a:pt x="11756" y="2290"/>
                  <a:pt x="11756" y="2663"/>
                </a:cubicBezTo>
                <a:cubicBezTo>
                  <a:pt x="11756" y="3037"/>
                  <a:pt x="11214" y="3339"/>
                  <a:pt x="10545" y="3339"/>
                </a:cubicBezTo>
                <a:cubicBezTo>
                  <a:pt x="9876" y="3339"/>
                  <a:pt x="9335" y="3037"/>
                  <a:pt x="9335" y="2663"/>
                </a:cubicBezTo>
                <a:cubicBezTo>
                  <a:pt x="9335" y="2290"/>
                  <a:pt x="9876" y="1987"/>
                  <a:pt x="10545" y="1987"/>
                </a:cubicBezTo>
                <a:close/>
                <a:moveTo>
                  <a:pt x="4332" y="4012"/>
                </a:moveTo>
                <a:cubicBezTo>
                  <a:pt x="3498" y="4012"/>
                  <a:pt x="2824" y="4390"/>
                  <a:pt x="2824" y="4855"/>
                </a:cubicBezTo>
                <a:cubicBezTo>
                  <a:pt x="2824" y="5004"/>
                  <a:pt x="2860" y="5157"/>
                  <a:pt x="2921" y="5309"/>
                </a:cubicBezTo>
                <a:cubicBezTo>
                  <a:pt x="2715" y="5204"/>
                  <a:pt x="2496" y="5109"/>
                  <a:pt x="2266" y="5035"/>
                </a:cubicBezTo>
                <a:cubicBezTo>
                  <a:pt x="1544" y="4802"/>
                  <a:pt x="620" y="4940"/>
                  <a:pt x="203" y="5343"/>
                </a:cubicBezTo>
                <a:cubicBezTo>
                  <a:pt x="-214" y="5746"/>
                  <a:pt x="33" y="6262"/>
                  <a:pt x="755" y="6495"/>
                </a:cubicBezTo>
                <a:cubicBezTo>
                  <a:pt x="985" y="6569"/>
                  <a:pt x="1241" y="6628"/>
                  <a:pt x="1507" y="6675"/>
                </a:cubicBezTo>
                <a:cubicBezTo>
                  <a:pt x="1241" y="6721"/>
                  <a:pt x="985" y="6780"/>
                  <a:pt x="755" y="6854"/>
                </a:cubicBezTo>
                <a:cubicBezTo>
                  <a:pt x="33" y="7087"/>
                  <a:pt x="-214" y="7603"/>
                  <a:pt x="203" y="8006"/>
                </a:cubicBezTo>
                <a:cubicBezTo>
                  <a:pt x="620" y="8410"/>
                  <a:pt x="1544" y="8548"/>
                  <a:pt x="2266" y="8315"/>
                </a:cubicBezTo>
                <a:cubicBezTo>
                  <a:pt x="2496" y="8241"/>
                  <a:pt x="2715" y="8146"/>
                  <a:pt x="2921" y="8040"/>
                </a:cubicBezTo>
                <a:cubicBezTo>
                  <a:pt x="2860" y="8193"/>
                  <a:pt x="2824" y="8346"/>
                  <a:pt x="2824" y="8494"/>
                </a:cubicBezTo>
                <a:cubicBezTo>
                  <a:pt x="2824" y="8960"/>
                  <a:pt x="3498" y="9338"/>
                  <a:pt x="4332" y="9338"/>
                </a:cubicBezTo>
                <a:cubicBezTo>
                  <a:pt x="5058" y="9338"/>
                  <a:pt x="5665" y="9052"/>
                  <a:pt x="5809" y="8670"/>
                </a:cubicBezTo>
                <a:cubicBezTo>
                  <a:pt x="6949" y="9833"/>
                  <a:pt x="8527" y="11866"/>
                  <a:pt x="8534" y="14227"/>
                </a:cubicBezTo>
                <a:cubicBezTo>
                  <a:pt x="8244" y="13960"/>
                  <a:pt x="7707" y="13680"/>
                  <a:pt x="6729" y="13460"/>
                </a:cubicBezTo>
                <a:cubicBezTo>
                  <a:pt x="4129" y="12874"/>
                  <a:pt x="3807" y="12323"/>
                  <a:pt x="3807" y="12323"/>
                </a:cubicBezTo>
                <a:cubicBezTo>
                  <a:pt x="3807" y="12323"/>
                  <a:pt x="3482" y="13972"/>
                  <a:pt x="5327" y="14881"/>
                </a:cubicBezTo>
                <a:cubicBezTo>
                  <a:pt x="6822" y="15618"/>
                  <a:pt x="7968" y="15407"/>
                  <a:pt x="8491" y="15234"/>
                </a:cubicBezTo>
                <a:cubicBezTo>
                  <a:pt x="8226" y="18494"/>
                  <a:pt x="6757" y="20968"/>
                  <a:pt x="6741" y="20995"/>
                </a:cubicBezTo>
                <a:lnTo>
                  <a:pt x="7666" y="21170"/>
                </a:lnTo>
                <a:cubicBezTo>
                  <a:pt x="7741" y="21045"/>
                  <a:pt x="9511" y="18073"/>
                  <a:pt x="9511" y="14242"/>
                </a:cubicBezTo>
                <a:cubicBezTo>
                  <a:pt x="9511" y="11717"/>
                  <a:pt x="7854" y="9589"/>
                  <a:pt x="6653" y="8379"/>
                </a:cubicBezTo>
                <a:cubicBezTo>
                  <a:pt x="7325" y="8512"/>
                  <a:pt x="8094" y="8364"/>
                  <a:pt x="8464" y="8006"/>
                </a:cubicBezTo>
                <a:cubicBezTo>
                  <a:pt x="8881" y="7603"/>
                  <a:pt x="8631" y="7087"/>
                  <a:pt x="7909" y="6854"/>
                </a:cubicBezTo>
                <a:cubicBezTo>
                  <a:pt x="7679" y="6780"/>
                  <a:pt x="7423" y="6721"/>
                  <a:pt x="7156" y="6675"/>
                </a:cubicBezTo>
                <a:cubicBezTo>
                  <a:pt x="7423" y="6628"/>
                  <a:pt x="7679" y="6569"/>
                  <a:pt x="7909" y="6495"/>
                </a:cubicBezTo>
                <a:cubicBezTo>
                  <a:pt x="8631" y="6262"/>
                  <a:pt x="8881" y="5746"/>
                  <a:pt x="8464" y="5343"/>
                </a:cubicBezTo>
                <a:cubicBezTo>
                  <a:pt x="8047" y="4940"/>
                  <a:pt x="7123" y="4802"/>
                  <a:pt x="6401" y="5035"/>
                </a:cubicBezTo>
                <a:cubicBezTo>
                  <a:pt x="6171" y="5109"/>
                  <a:pt x="5951" y="5204"/>
                  <a:pt x="5746" y="5309"/>
                </a:cubicBezTo>
                <a:cubicBezTo>
                  <a:pt x="5807" y="5157"/>
                  <a:pt x="5843" y="5004"/>
                  <a:pt x="5843" y="4855"/>
                </a:cubicBezTo>
                <a:cubicBezTo>
                  <a:pt x="5843" y="4390"/>
                  <a:pt x="5166" y="4012"/>
                  <a:pt x="4332" y="4012"/>
                </a:cubicBezTo>
                <a:close/>
                <a:moveTo>
                  <a:pt x="16840" y="4012"/>
                </a:moveTo>
                <a:cubicBezTo>
                  <a:pt x="16006" y="4012"/>
                  <a:pt x="15332" y="4390"/>
                  <a:pt x="15332" y="4855"/>
                </a:cubicBezTo>
                <a:cubicBezTo>
                  <a:pt x="15332" y="5004"/>
                  <a:pt x="15368" y="5157"/>
                  <a:pt x="15429" y="5309"/>
                </a:cubicBezTo>
                <a:cubicBezTo>
                  <a:pt x="15224" y="5204"/>
                  <a:pt x="15004" y="5109"/>
                  <a:pt x="14774" y="5035"/>
                </a:cubicBezTo>
                <a:cubicBezTo>
                  <a:pt x="14052" y="4802"/>
                  <a:pt x="13128" y="4940"/>
                  <a:pt x="12711" y="5343"/>
                </a:cubicBezTo>
                <a:cubicBezTo>
                  <a:pt x="12294" y="5746"/>
                  <a:pt x="12541" y="6262"/>
                  <a:pt x="13263" y="6495"/>
                </a:cubicBezTo>
                <a:cubicBezTo>
                  <a:pt x="13493" y="6569"/>
                  <a:pt x="13749" y="6628"/>
                  <a:pt x="14016" y="6675"/>
                </a:cubicBezTo>
                <a:cubicBezTo>
                  <a:pt x="13749" y="6721"/>
                  <a:pt x="13493" y="6780"/>
                  <a:pt x="13263" y="6854"/>
                </a:cubicBezTo>
                <a:cubicBezTo>
                  <a:pt x="12541" y="7087"/>
                  <a:pt x="12294" y="7603"/>
                  <a:pt x="12711" y="8006"/>
                </a:cubicBezTo>
                <a:cubicBezTo>
                  <a:pt x="13081" y="8364"/>
                  <a:pt x="13850" y="8512"/>
                  <a:pt x="14522" y="8379"/>
                </a:cubicBezTo>
                <a:cubicBezTo>
                  <a:pt x="13321" y="9589"/>
                  <a:pt x="11661" y="11717"/>
                  <a:pt x="11661" y="14242"/>
                </a:cubicBezTo>
                <a:cubicBezTo>
                  <a:pt x="11661" y="18073"/>
                  <a:pt x="13431" y="21045"/>
                  <a:pt x="13506" y="21170"/>
                </a:cubicBezTo>
                <a:lnTo>
                  <a:pt x="14434" y="20995"/>
                </a:lnTo>
                <a:cubicBezTo>
                  <a:pt x="14416" y="20965"/>
                  <a:pt x="12641" y="17979"/>
                  <a:pt x="12641" y="14242"/>
                </a:cubicBezTo>
                <a:cubicBezTo>
                  <a:pt x="12641" y="13827"/>
                  <a:pt x="12692" y="13423"/>
                  <a:pt x="12778" y="13031"/>
                </a:cubicBezTo>
                <a:cubicBezTo>
                  <a:pt x="13247" y="13207"/>
                  <a:pt x="14444" y="13497"/>
                  <a:pt x="16036" y="12713"/>
                </a:cubicBezTo>
                <a:cubicBezTo>
                  <a:pt x="17881" y="11804"/>
                  <a:pt x="17553" y="10155"/>
                  <a:pt x="17553" y="10155"/>
                </a:cubicBezTo>
                <a:cubicBezTo>
                  <a:pt x="17553" y="10155"/>
                  <a:pt x="17234" y="10705"/>
                  <a:pt x="14635" y="11291"/>
                </a:cubicBezTo>
                <a:cubicBezTo>
                  <a:pt x="13958" y="11444"/>
                  <a:pt x="13494" y="11624"/>
                  <a:pt x="13175" y="11810"/>
                </a:cubicBezTo>
                <a:cubicBezTo>
                  <a:pt x="13737" y="10503"/>
                  <a:pt x="14640" y="9411"/>
                  <a:pt x="15366" y="8670"/>
                </a:cubicBezTo>
                <a:cubicBezTo>
                  <a:pt x="15510" y="9052"/>
                  <a:pt x="16114" y="9338"/>
                  <a:pt x="16840" y="9338"/>
                </a:cubicBezTo>
                <a:cubicBezTo>
                  <a:pt x="17674" y="9338"/>
                  <a:pt x="18351" y="8960"/>
                  <a:pt x="18351" y="8494"/>
                </a:cubicBezTo>
                <a:cubicBezTo>
                  <a:pt x="18351" y="8346"/>
                  <a:pt x="18315" y="8193"/>
                  <a:pt x="18254" y="8040"/>
                </a:cubicBezTo>
                <a:cubicBezTo>
                  <a:pt x="18460" y="8146"/>
                  <a:pt x="18679" y="8241"/>
                  <a:pt x="18909" y="8315"/>
                </a:cubicBezTo>
                <a:cubicBezTo>
                  <a:pt x="19631" y="8548"/>
                  <a:pt x="20552" y="8410"/>
                  <a:pt x="20969" y="8006"/>
                </a:cubicBezTo>
                <a:cubicBezTo>
                  <a:pt x="21386" y="7603"/>
                  <a:pt x="21139" y="7087"/>
                  <a:pt x="20417" y="6854"/>
                </a:cubicBezTo>
                <a:cubicBezTo>
                  <a:pt x="20187" y="6780"/>
                  <a:pt x="19931" y="6721"/>
                  <a:pt x="19665" y="6675"/>
                </a:cubicBezTo>
                <a:cubicBezTo>
                  <a:pt x="19931" y="6628"/>
                  <a:pt x="20187" y="6569"/>
                  <a:pt x="20417" y="6495"/>
                </a:cubicBezTo>
                <a:cubicBezTo>
                  <a:pt x="21139" y="6262"/>
                  <a:pt x="21386" y="5746"/>
                  <a:pt x="20969" y="5343"/>
                </a:cubicBezTo>
                <a:cubicBezTo>
                  <a:pt x="20552" y="4940"/>
                  <a:pt x="19631" y="4802"/>
                  <a:pt x="18909" y="5035"/>
                </a:cubicBezTo>
                <a:cubicBezTo>
                  <a:pt x="18679" y="5109"/>
                  <a:pt x="18460" y="5204"/>
                  <a:pt x="18254" y="5309"/>
                </a:cubicBezTo>
                <a:cubicBezTo>
                  <a:pt x="18315" y="5157"/>
                  <a:pt x="18351" y="5004"/>
                  <a:pt x="18351" y="4855"/>
                </a:cubicBezTo>
                <a:cubicBezTo>
                  <a:pt x="18351" y="4390"/>
                  <a:pt x="17674" y="4012"/>
                  <a:pt x="16840" y="4012"/>
                </a:cubicBezTo>
                <a:close/>
                <a:moveTo>
                  <a:pt x="4332" y="5999"/>
                </a:moveTo>
                <a:cubicBezTo>
                  <a:pt x="5001" y="5999"/>
                  <a:pt x="5545" y="6301"/>
                  <a:pt x="5545" y="6675"/>
                </a:cubicBezTo>
                <a:cubicBezTo>
                  <a:pt x="5545" y="7048"/>
                  <a:pt x="5001" y="7351"/>
                  <a:pt x="4332" y="7351"/>
                </a:cubicBezTo>
                <a:cubicBezTo>
                  <a:pt x="3663" y="7351"/>
                  <a:pt x="3121" y="7048"/>
                  <a:pt x="3121" y="6675"/>
                </a:cubicBezTo>
                <a:cubicBezTo>
                  <a:pt x="3121" y="6301"/>
                  <a:pt x="3663" y="5999"/>
                  <a:pt x="4332" y="5999"/>
                </a:cubicBezTo>
                <a:close/>
                <a:moveTo>
                  <a:pt x="16840" y="5999"/>
                </a:moveTo>
                <a:cubicBezTo>
                  <a:pt x="17509" y="5999"/>
                  <a:pt x="18051" y="6301"/>
                  <a:pt x="18051" y="6675"/>
                </a:cubicBezTo>
                <a:cubicBezTo>
                  <a:pt x="18051" y="7048"/>
                  <a:pt x="17509" y="7351"/>
                  <a:pt x="16840" y="7351"/>
                </a:cubicBezTo>
                <a:cubicBezTo>
                  <a:pt x="16171" y="7351"/>
                  <a:pt x="15630" y="7048"/>
                  <a:pt x="15630" y="6675"/>
                </a:cubicBezTo>
                <a:cubicBezTo>
                  <a:pt x="15630" y="6301"/>
                  <a:pt x="16171" y="5999"/>
                  <a:pt x="16840" y="5999"/>
                </a:cubicBez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8" name="Rectangle"/>
          <p:cNvSpPr/>
          <p:nvPr/>
        </p:nvSpPr>
        <p:spPr>
          <a:xfrm>
            <a:off x="7576459" y="7954123"/>
            <a:ext cx="4716021" cy="1633120"/>
          </a:xfrm>
          <a:prstGeom prst="rect">
            <a:avLst/>
          </a:prstGeom>
          <a:ln w="25400">
            <a:solidFill>
              <a:srgbClr val="9411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9" name="OSEAN Logo.jpg" descr="OSEAN Logo.jpg"/>
          <p:cNvPicPr>
            <a:picLocks noChangeAspect="1"/>
          </p:cNvPicPr>
          <p:nvPr/>
        </p:nvPicPr>
        <p:blipFill>
          <a:blip r:embed="rId4">
            <a:extLst/>
          </a:blip>
          <a:srcRect l="12542" t="21378" r="18024" b="0"/>
          <a:stretch>
            <a:fillRect/>
          </a:stretch>
        </p:blipFill>
        <p:spPr>
          <a:xfrm>
            <a:off x="11258959" y="158101"/>
            <a:ext cx="1643371" cy="1059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Invasive Plants"/>
          <p:cNvSpPr txBox="1"/>
          <p:nvPr>
            <p:ph type="title" idx="4294967295"/>
          </p:nvPr>
        </p:nvSpPr>
        <p:spPr>
          <a:xfrm>
            <a:off x="-1410066" y="-1940149"/>
            <a:ext cx="10464801" cy="3302001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Invasive Plants</a:t>
            </a:r>
          </a:p>
        </p:txBody>
      </p:sp>
      <p:sp>
        <p:nvSpPr>
          <p:cNvPr id="202" name="Learn about the problem and how to Identify"/>
          <p:cNvSpPr txBox="1"/>
          <p:nvPr/>
        </p:nvSpPr>
        <p:spPr>
          <a:xfrm>
            <a:off x="225856" y="3619017"/>
            <a:ext cx="657088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Learn about the problem and how to Identify</a:t>
            </a:r>
          </a:p>
        </p:txBody>
      </p:sp>
      <p:sp>
        <p:nvSpPr>
          <p:cNvPr id="203" name="Remove them from your Yard (Borrow our Weed Kit)"/>
          <p:cNvSpPr txBox="1"/>
          <p:nvPr/>
        </p:nvSpPr>
        <p:spPr>
          <a:xfrm>
            <a:off x="225653" y="4458356"/>
            <a:ext cx="763767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Remove them from your Yard (Borrow our Weed Kit)</a:t>
            </a:r>
          </a:p>
        </p:txBody>
      </p:sp>
      <p:sp>
        <p:nvSpPr>
          <p:cNvPr id="204" name="Attend our weeding bees to remove them from public spaces…"/>
          <p:cNvSpPr txBox="1"/>
          <p:nvPr/>
        </p:nvSpPr>
        <p:spPr>
          <a:xfrm>
            <a:off x="232816" y="5112147"/>
            <a:ext cx="8974837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Attend our weeding bees to remove them from public spaces</a:t>
            </a:r>
          </a:p>
          <a:p>
            <a:pPr algn="l"/>
            <a:r>
              <a:t> (Permission/Right to Access is Required)</a:t>
            </a:r>
          </a:p>
        </p:txBody>
      </p:sp>
      <p:sp>
        <p:nvSpPr>
          <p:cNvPr id="205" name="https://ottawasouthecoactionnetwork.ca/activities/invasive-species-program/"/>
          <p:cNvSpPr txBox="1"/>
          <p:nvPr/>
        </p:nvSpPr>
        <p:spPr>
          <a:xfrm>
            <a:off x="327539" y="9240112"/>
            <a:ext cx="6367514" cy="298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1466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https://ottawasouthecoactionnetwork.ca/activities/invasive-species-program/</a:t>
            </a:r>
          </a:p>
        </p:txBody>
      </p:sp>
      <p:pic>
        <p:nvPicPr>
          <p:cNvPr id="206" name="Wp9pauLQsvR7YHybqzoTQ4qUZB_JHXbU7jRfY-RrodAPDOOUsDFmwNO0snEWK5GQdU7f5STuLA3Z2wAo-n9YYT7_ceoqckHTx5Z5yyf8Hzy92ThIPR1nx8jF34iRByN9Wt8HzSz7VxMt9nJ-x7SdIqM.jpeg" descr="Wp9pauLQsvR7YHybqzoTQ4qUZB_JHXbU7jRfY-RrodAPDOOUsDFmwNO0snEWK5GQdU7f5STuLA3Z2wAo-n9YYT7_ceoqckHTx5Z5yyf8Hzy92ThIPR1nx8jF34iRByN9Wt8HzSz7VxMt9nJ-x7SdIqM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0765" y="6337241"/>
            <a:ext cx="3663368" cy="27475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What OSEAN did in 2022?…"/>
          <p:cNvGrpSpPr/>
          <p:nvPr/>
        </p:nvGrpSpPr>
        <p:grpSpPr>
          <a:xfrm>
            <a:off x="7660597" y="2627626"/>
            <a:ext cx="5112326" cy="1790050"/>
            <a:chOff x="0" y="0"/>
            <a:chExt cx="5112325" cy="1790048"/>
          </a:xfrm>
        </p:grpSpPr>
        <p:sp>
          <p:nvSpPr>
            <p:cNvPr id="208" name="What OSEAN did in 2022?…"/>
            <p:cNvSpPr txBox="1"/>
            <p:nvPr/>
          </p:nvSpPr>
          <p:spPr>
            <a:xfrm>
              <a:off x="53881" y="53881"/>
              <a:ext cx="5004563" cy="1682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rmAutofit fontScale="100000" lnSpcReduction="0"/>
            </a:bodyPr>
            <a:lstStyle/>
            <a:p>
              <a:pPr algn="l" defTabSz="554990">
                <a:defRPr sz="2375">
                  <a:solidFill>
                    <a:srgbClr val="00905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What OSEAN did in 2022?</a:t>
              </a:r>
            </a:p>
            <a:p>
              <a:pPr algn="l" defTabSz="554990">
                <a:defRPr sz="2375">
                  <a:solidFill>
                    <a:srgbClr val="00905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- Invasive Species 101 Webinar</a:t>
              </a:r>
            </a:p>
            <a:p>
              <a:pPr algn="l" defTabSz="554990">
                <a:defRPr sz="2375">
                  <a:solidFill>
                    <a:srgbClr val="00905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- Three in-person “weeding bees”</a:t>
              </a:r>
            </a:p>
            <a:p>
              <a:pPr algn="l" defTabSz="554990">
                <a:defRPr sz="2375">
                  <a:solidFill>
                    <a:srgbClr val="009051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- Created a Weed Kit to Borrow</a:t>
              </a:r>
            </a:p>
          </p:txBody>
        </p:sp>
        <p:pic>
          <p:nvPicPr>
            <p:cNvPr id="207" name="What OSEAN did in 2022?… What OSEAN did in 2022?- Invasive Species 101 Webinar- Three in-person “weeding bees”- Created a Weed Kit to Borrow" descr="What OSEAN did in 2022?… What OSEAN did in 2022?- Invasive Species 101 Webinar- Three in-person “weeding bees”- Created a Weed Kit to Borrow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112327" cy="1790049"/>
            </a:xfrm>
            <a:prstGeom prst="rect">
              <a:avLst/>
            </a:prstGeom>
            <a:effectLst/>
          </p:spPr>
        </p:pic>
      </p:grpSp>
      <p:pic>
        <p:nvPicPr>
          <p:cNvPr id="210" name="OSEAN Logo.jpg" descr="OSEAN Logo.jpg"/>
          <p:cNvPicPr>
            <a:picLocks noChangeAspect="1"/>
          </p:cNvPicPr>
          <p:nvPr/>
        </p:nvPicPr>
        <p:blipFill>
          <a:blip r:embed="rId5">
            <a:extLst/>
          </a:blip>
          <a:srcRect l="12542" t="21378" r="18024" b="0"/>
          <a:stretch>
            <a:fillRect/>
          </a:stretch>
        </p:blipFill>
        <p:spPr>
          <a:xfrm>
            <a:off x="11232950" y="80253"/>
            <a:ext cx="1643371" cy="105928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Protect Biodiversity by Removing Invasive Plants…"/>
          <p:cNvSpPr txBox="1"/>
          <p:nvPr/>
        </p:nvSpPr>
        <p:spPr>
          <a:xfrm>
            <a:off x="1763851" y="1570945"/>
            <a:ext cx="919343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>
                <a:solidFill>
                  <a:schemeClr val="accent1">
                    <a:hueOff val="114395"/>
                    <a:lumOff val="-24975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Protect Biodiversity by Removing Invasive Plants </a:t>
            </a:r>
          </a:p>
          <a:p>
            <a:pPr>
              <a:defRPr sz="3100">
                <a:solidFill>
                  <a:schemeClr val="accent1">
                    <a:hueOff val="114395"/>
                    <a:lumOff val="-24975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Educate and Empower Neighbours</a:t>
            </a: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08483" y="6376120"/>
            <a:ext cx="1779845" cy="266976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What you can do (Volunteer)?"/>
          <p:cNvSpPr txBox="1"/>
          <p:nvPr/>
        </p:nvSpPr>
        <p:spPr>
          <a:xfrm>
            <a:off x="306272" y="2985011"/>
            <a:ext cx="450349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What you can do (Volunteer)?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7">
            <a:extLst/>
          </a:blip>
          <a:srcRect l="0" t="0" r="0" b="33632"/>
          <a:stretch>
            <a:fillRect/>
          </a:stretch>
        </p:blipFill>
        <p:spPr>
          <a:xfrm>
            <a:off x="3874689" y="6289764"/>
            <a:ext cx="3231342" cy="2914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" descr="Image"/>
          <p:cNvPicPr>
            <a:picLocks noChangeAspect="1"/>
          </p:cNvPicPr>
          <p:nvPr/>
        </p:nvPicPr>
        <p:blipFill>
          <a:blip r:embed="rId8">
            <a:extLst/>
          </a:blip>
          <a:srcRect l="0" t="0" r="0" b="37362"/>
          <a:stretch>
            <a:fillRect/>
          </a:stretch>
        </p:blipFill>
        <p:spPr>
          <a:xfrm>
            <a:off x="236924" y="6248341"/>
            <a:ext cx="3367562" cy="2914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bu6Gzqow8LlLZmAyGFaPQnFGHUW8aToxWjDcMWifyPWu6yfARQuR7tZeQSjdCnOyVLPyB7z2ccM3_JXdIbweIj5CV9yLseC1UZLq6IRE-nLA0g2FKf6sDsBjUkdhdW9qwa-hHijsMEz8Cz3ZiJzyhCA.jpeg" descr="bu6Gzqow8LlLZmAyGFaPQnFGHUW8aToxWjDcMWifyPWu6yfARQuR7tZeQSjdCnOyVLPyB7z2ccM3_JXdIbweIj5CV9yLseC1UZLq6IRE-nLA0g2FKf6sDsBjUkdhdW9qwa-hHijsMEz8Cz3ZiJzyhCA.jpeg"/>
          <p:cNvPicPr>
            <a:picLocks noChangeAspect="1"/>
          </p:cNvPicPr>
          <p:nvPr/>
        </p:nvPicPr>
        <p:blipFill>
          <a:blip r:embed="rId2">
            <a:extLst/>
          </a:blip>
          <a:srcRect l="1684" t="10498" r="0" b="0"/>
          <a:stretch>
            <a:fillRect/>
          </a:stretch>
        </p:blipFill>
        <p:spPr>
          <a:xfrm rot="10771987">
            <a:off x="6966884" y="5432684"/>
            <a:ext cx="5909025" cy="403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5267" y="2320951"/>
            <a:ext cx="5983957" cy="254259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Cloth Diaper Trial"/>
          <p:cNvSpPr txBox="1"/>
          <p:nvPr>
            <p:ph type="title" idx="4294967295"/>
          </p:nvPr>
        </p:nvSpPr>
        <p:spPr>
          <a:xfrm>
            <a:off x="-1293022" y="-1927144"/>
            <a:ext cx="10464801" cy="3302001"/>
          </a:xfrm>
          <a:prstGeom prst="rect">
            <a:avLst/>
          </a:prstGeom>
        </p:spPr>
        <p:txBody>
          <a:bodyPr anchor="b"/>
          <a:lstStyle>
            <a:lvl1pPr>
              <a:defRPr b="1" sz="70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Cloth Diaper Trial</a:t>
            </a:r>
          </a:p>
        </p:txBody>
      </p:sp>
      <p:pic>
        <p:nvPicPr>
          <p:cNvPr id="220" name="OSEAN Logo.jpg" descr="OSEAN Logo.jpg"/>
          <p:cNvPicPr>
            <a:picLocks noChangeAspect="1"/>
          </p:cNvPicPr>
          <p:nvPr/>
        </p:nvPicPr>
        <p:blipFill>
          <a:blip r:embed="rId4">
            <a:extLst/>
          </a:blip>
          <a:srcRect l="12542" t="21378" r="18024" b="0"/>
          <a:stretch>
            <a:fillRect/>
          </a:stretch>
        </p:blipFill>
        <p:spPr>
          <a:xfrm>
            <a:off x="11232950" y="80253"/>
            <a:ext cx="1643371" cy="105928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Remove Barriers for Families to try Cloth Diapers and Educate"/>
          <p:cNvSpPr txBox="1"/>
          <p:nvPr/>
        </p:nvSpPr>
        <p:spPr>
          <a:xfrm>
            <a:off x="480246" y="1586361"/>
            <a:ext cx="10668509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Remove Barriers for Families to try Cloth Diapers and Educate</a:t>
            </a:r>
          </a:p>
        </p:txBody>
      </p:sp>
      <p:sp>
        <p:nvSpPr>
          <p:cNvPr id="222" name="- Three week cloth diaper Trial"/>
          <p:cNvSpPr txBox="1"/>
          <p:nvPr/>
        </p:nvSpPr>
        <p:spPr>
          <a:xfrm>
            <a:off x="424916" y="2813850"/>
            <a:ext cx="452140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Three week cloth diaper Trial</a:t>
            </a:r>
          </a:p>
        </p:txBody>
      </p:sp>
      <p:sp>
        <p:nvSpPr>
          <p:cNvPr id="223" name="- Ongoing troubleshooting and support"/>
          <p:cNvSpPr txBox="1"/>
          <p:nvPr/>
        </p:nvSpPr>
        <p:spPr>
          <a:xfrm>
            <a:off x="341248" y="4713904"/>
            <a:ext cx="578114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Ongoing troubleshooting and support</a:t>
            </a:r>
          </a:p>
        </p:txBody>
      </p:sp>
      <p:sp>
        <p:nvSpPr>
          <p:cNvPr id="224" name="- Try a variety of styles and brands"/>
          <p:cNvSpPr txBox="1"/>
          <p:nvPr/>
        </p:nvSpPr>
        <p:spPr>
          <a:xfrm>
            <a:off x="383209" y="3412089"/>
            <a:ext cx="509900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Try a variety of styles and brands</a:t>
            </a:r>
          </a:p>
        </p:txBody>
      </p:sp>
      <p:sp>
        <p:nvSpPr>
          <p:cNvPr id="225" name="- Introductory Video and “cheat sheets”"/>
          <p:cNvSpPr txBox="1"/>
          <p:nvPr/>
        </p:nvSpPr>
        <p:spPr>
          <a:xfrm>
            <a:off x="389610" y="4062996"/>
            <a:ext cx="586648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 Introductory Video and “cheat sheets”</a:t>
            </a:r>
          </a:p>
        </p:txBody>
      </p:sp>
      <p:sp>
        <p:nvSpPr>
          <p:cNvPr id="226" name="Three “newborn” kits (&lt;12 lbs)…"/>
          <p:cNvSpPr txBox="1"/>
          <p:nvPr/>
        </p:nvSpPr>
        <p:spPr>
          <a:xfrm>
            <a:off x="291616" y="5718274"/>
            <a:ext cx="4501897" cy="19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Three “newborn” kits (&lt;12 lbs)</a:t>
            </a:r>
          </a:p>
          <a:p>
            <a:pPr algn="l"/>
            <a:r>
              <a:t>Three: 2-18 month kits</a:t>
            </a:r>
          </a:p>
          <a:p>
            <a:pPr algn="l"/>
            <a:r>
              <a:t>Toddler Kit</a:t>
            </a:r>
          </a:p>
          <a:p>
            <a:pPr algn="l"/>
            <a:r>
              <a:t>Overnight Diapers Kit</a:t>
            </a:r>
          </a:p>
        </p:txBody>
      </p:sp>
      <p:sp>
        <p:nvSpPr>
          <p:cNvPr id="227" name="Volunteer!…"/>
          <p:cNvSpPr txBox="1"/>
          <p:nvPr/>
        </p:nvSpPr>
        <p:spPr>
          <a:xfrm>
            <a:off x="-13564" y="8138693"/>
            <a:ext cx="6672835" cy="1428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700"/>
            </a:pPr>
            <a:r>
              <a:rPr>
                <a:solidFill>
                  <a:srgbClr val="0096FF"/>
                </a:solidFill>
              </a:rPr>
              <a:t>Volunteer</a:t>
            </a:r>
            <a:r>
              <a:t>! </a:t>
            </a:r>
          </a:p>
          <a:p>
            <a:pPr algn="l">
              <a:defRPr sz="1900"/>
            </a:pPr>
            <a:r>
              <a:t>Administrative (email - new family registration) (~1 hr/wk)</a:t>
            </a:r>
          </a:p>
          <a:p>
            <a:pPr algn="l">
              <a:defRPr sz="1900"/>
            </a:pPr>
            <a:r>
              <a:t>Help with sanitizing diapers (1 once/month)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