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0" r:id="rId7"/>
    <p:sldId id="261" r:id="rId8"/>
    <p:sldId id="262" r:id="rId9"/>
    <p:sldId id="263" r:id="rId10"/>
    <p:sldId id="265"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15" autoAdjust="0"/>
    <p:restoredTop sz="94660"/>
  </p:normalViewPr>
  <p:slideViewPr>
    <p:cSldViewPr snapToGrid="0">
      <p:cViewPr varScale="1">
        <p:scale>
          <a:sx n="65" d="100"/>
          <a:sy n="65" d="100"/>
        </p:scale>
        <p:origin x="61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67C28-0FA2-8AB6-989B-DB573AC50B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3D7870D0-8BB3-484F-77C1-4B5942A7D5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6DF2F2F1-DCED-7790-38D1-B2E9BF0E68CE}"/>
              </a:ext>
            </a:extLst>
          </p:cNvPr>
          <p:cNvSpPr>
            <a:spLocks noGrp="1"/>
          </p:cNvSpPr>
          <p:nvPr>
            <p:ph type="dt" sz="half" idx="10"/>
          </p:nvPr>
        </p:nvSpPr>
        <p:spPr/>
        <p:txBody>
          <a:bodyPr/>
          <a:lstStyle/>
          <a:p>
            <a:fld id="{974B10AD-052C-4D5C-85B2-6E430CFC82A9}" type="datetimeFigureOut">
              <a:rPr lang="en-CA" smtClean="0"/>
              <a:t>2024-03-01</a:t>
            </a:fld>
            <a:endParaRPr lang="en-CA"/>
          </a:p>
        </p:txBody>
      </p:sp>
      <p:sp>
        <p:nvSpPr>
          <p:cNvPr id="5" name="Footer Placeholder 4">
            <a:extLst>
              <a:ext uri="{FF2B5EF4-FFF2-40B4-BE49-F238E27FC236}">
                <a16:creationId xmlns:a16="http://schemas.microsoft.com/office/drawing/2014/main" id="{149298CC-990F-825F-C076-86082F53D3B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40AB2F9-60CE-F335-2DA3-5ACBA2103EAD}"/>
              </a:ext>
            </a:extLst>
          </p:cNvPr>
          <p:cNvSpPr>
            <a:spLocks noGrp="1"/>
          </p:cNvSpPr>
          <p:nvPr>
            <p:ph type="sldNum" sz="quarter" idx="12"/>
          </p:nvPr>
        </p:nvSpPr>
        <p:spPr/>
        <p:txBody>
          <a:bodyPr/>
          <a:lstStyle/>
          <a:p>
            <a:fld id="{EDDA0BF7-0050-451D-AA0B-1D06A4CB66BA}" type="slidenum">
              <a:rPr lang="en-CA" smtClean="0"/>
              <a:t>‹#›</a:t>
            </a:fld>
            <a:endParaRPr lang="en-CA"/>
          </a:p>
        </p:txBody>
      </p:sp>
    </p:spTree>
    <p:extLst>
      <p:ext uri="{BB962C8B-B14F-4D97-AF65-F5344CB8AC3E}">
        <p14:creationId xmlns:p14="http://schemas.microsoft.com/office/powerpoint/2010/main" val="269549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45440-D46B-97AB-8C9A-DDBE9781CC3E}"/>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5F0F7863-81E8-9A6C-6902-5364736E3E9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0716B53-F2EA-D0F2-0CCF-A6DAD2171A44}"/>
              </a:ext>
            </a:extLst>
          </p:cNvPr>
          <p:cNvSpPr>
            <a:spLocks noGrp="1"/>
          </p:cNvSpPr>
          <p:nvPr>
            <p:ph type="dt" sz="half" idx="10"/>
          </p:nvPr>
        </p:nvSpPr>
        <p:spPr/>
        <p:txBody>
          <a:bodyPr/>
          <a:lstStyle/>
          <a:p>
            <a:fld id="{974B10AD-052C-4D5C-85B2-6E430CFC82A9}" type="datetimeFigureOut">
              <a:rPr lang="en-CA" smtClean="0"/>
              <a:t>2024-03-01</a:t>
            </a:fld>
            <a:endParaRPr lang="en-CA"/>
          </a:p>
        </p:txBody>
      </p:sp>
      <p:sp>
        <p:nvSpPr>
          <p:cNvPr id="5" name="Footer Placeholder 4">
            <a:extLst>
              <a:ext uri="{FF2B5EF4-FFF2-40B4-BE49-F238E27FC236}">
                <a16:creationId xmlns:a16="http://schemas.microsoft.com/office/drawing/2014/main" id="{5779A4D1-8F89-0FBF-E749-CBDF5AD66B6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8D8D356-AA06-CB66-50D8-6288CD9073B0}"/>
              </a:ext>
            </a:extLst>
          </p:cNvPr>
          <p:cNvSpPr>
            <a:spLocks noGrp="1"/>
          </p:cNvSpPr>
          <p:nvPr>
            <p:ph type="sldNum" sz="quarter" idx="12"/>
          </p:nvPr>
        </p:nvSpPr>
        <p:spPr/>
        <p:txBody>
          <a:bodyPr/>
          <a:lstStyle/>
          <a:p>
            <a:fld id="{EDDA0BF7-0050-451D-AA0B-1D06A4CB66BA}" type="slidenum">
              <a:rPr lang="en-CA" smtClean="0"/>
              <a:t>‹#›</a:t>
            </a:fld>
            <a:endParaRPr lang="en-CA"/>
          </a:p>
        </p:txBody>
      </p:sp>
    </p:spTree>
    <p:extLst>
      <p:ext uri="{BB962C8B-B14F-4D97-AF65-F5344CB8AC3E}">
        <p14:creationId xmlns:p14="http://schemas.microsoft.com/office/powerpoint/2010/main" val="4182633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D3D3764-4CB3-58F8-A677-CFC01E81E2C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364545A6-80FF-179E-B4C7-D001B2BEBE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20546DA-0FB0-A6FE-7EF2-DBC4D00133EE}"/>
              </a:ext>
            </a:extLst>
          </p:cNvPr>
          <p:cNvSpPr>
            <a:spLocks noGrp="1"/>
          </p:cNvSpPr>
          <p:nvPr>
            <p:ph type="dt" sz="half" idx="10"/>
          </p:nvPr>
        </p:nvSpPr>
        <p:spPr/>
        <p:txBody>
          <a:bodyPr/>
          <a:lstStyle/>
          <a:p>
            <a:fld id="{974B10AD-052C-4D5C-85B2-6E430CFC82A9}" type="datetimeFigureOut">
              <a:rPr lang="en-CA" smtClean="0"/>
              <a:t>2024-03-01</a:t>
            </a:fld>
            <a:endParaRPr lang="en-CA"/>
          </a:p>
        </p:txBody>
      </p:sp>
      <p:sp>
        <p:nvSpPr>
          <p:cNvPr id="5" name="Footer Placeholder 4">
            <a:extLst>
              <a:ext uri="{FF2B5EF4-FFF2-40B4-BE49-F238E27FC236}">
                <a16:creationId xmlns:a16="http://schemas.microsoft.com/office/drawing/2014/main" id="{BB9B66C4-9D36-ECC5-EAB9-3E436F08789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8856FC9-ACA5-CA8D-2C5D-03A0DC927448}"/>
              </a:ext>
            </a:extLst>
          </p:cNvPr>
          <p:cNvSpPr>
            <a:spLocks noGrp="1"/>
          </p:cNvSpPr>
          <p:nvPr>
            <p:ph type="sldNum" sz="quarter" idx="12"/>
          </p:nvPr>
        </p:nvSpPr>
        <p:spPr/>
        <p:txBody>
          <a:bodyPr/>
          <a:lstStyle/>
          <a:p>
            <a:fld id="{EDDA0BF7-0050-451D-AA0B-1D06A4CB66BA}" type="slidenum">
              <a:rPr lang="en-CA" smtClean="0"/>
              <a:t>‹#›</a:t>
            </a:fld>
            <a:endParaRPr lang="en-CA"/>
          </a:p>
        </p:txBody>
      </p:sp>
    </p:spTree>
    <p:extLst>
      <p:ext uri="{BB962C8B-B14F-4D97-AF65-F5344CB8AC3E}">
        <p14:creationId xmlns:p14="http://schemas.microsoft.com/office/powerpoint/2010/main" val="236633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C2233-7D3E-539C-812D-727CEE2731ED}"/>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B4FFEB5D-5F38-59E8-7F82-2A4C99456B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3E1A8FB-E95D-EC4C-D51C-51C5DAEABA5C}"/>
              </a:ext>
            </a:extLst>
          </p:cNvPr>
          <p:cNvSpPr>
            <a:spLocks noGrp="1"/>
          </p:cNvSpPr>
          <p:nvPr>
            <p:ph type="dt" sz="half" idx="10"/>
          </p:nvPr>
        </p:nvSpPr>
        <p:spPr/>
        <p:txBody>
          <a:bodyPr/>
          <a:lstStyle/>
          <a:p>
            <a:fld id="{974B10AD-052C-4D5C-85B2-6E430CFC82A9}" type="datetimeFigureOut">
              <a:rPr lang="en-CA" smtClean="0"/>
              <a:t>2024-03-01</a:t>
            </a:fld>
            <a:endParaRPr lang="en-CA"/>
          </a:p>
        </p:txBody>
      </p:sp>
      <p:sp>
        <p:nvSpPr>
          <p:cNvPr id="5" name="Footer Placeholder 4">
            <a:extLst>
              <a:ext uri="{FF2B5EF4-FFF2-40B4-BE49-F238E27FC236}">
                <a16:creationId xmlns:a16="http://schemas.microsoft.com/office/drawing/2014/main" id="{E267E446-FCD2-DB4B-6D76-1D20823339A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4243393-7F7E-42B9-7129-A264D72109B9}"/>
              </a:ext>
            </a:extLst>
          </p:cNvPr>
          <p:cNvSpPr>
            <a:spLocks noGrp="1"/>
          </p:cNvSpPr>
          <p:nvPr>
            <p:ph type="sldNum" sz="quarter" idx="12"/>
          </p:nvPr>
        </p:nvSpPr>
        <p:spPr/>
        <p:txBody>
          <a:bodyPr/>
          <a:lstStyle/>
          <a:p>
            <a:fld id="{EDDA0BF7-0050-451D-AA0B-1D06A4CB66BA}" type="slidenum">
              <a:rPr lang="en-CA" smtClean="0"/>
              <a:t>‹#›</a:t>
            </a:fld>
            <a:endParaRPr lang="en-CA"/>
          </a:p>
        </p:txBody>
      </p:sp>
    </p:spTree>
    <p:extLst>
      <p:ext uri="{BB962C8B-B14F-4D97-AF65-F5344CB8AC3E}">
        <p14:creationId xmlns:p14="http://schemas.microsoft.com/office/powerpoint/2010/main" val="672467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4EC5D-66A8-DD61-590B-846BF60F4B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F63AFB59-404D-E5CA-7483-FA2065A603E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02D314-580E-9E77-1A81-06188EF64EDB}"/>
              </a:ext>
            </a:extLst>
          </p:cNvPr>
          <p:cNvSpPr>
            <a:spLocks noGrp="1"/>
          </p:cNvSpPr>
          <p:nvPr>
            <p:ph type="dt" sz="half" idx="10"/>
          </p:nvPr>
        </p:nvSpPr>
        <p:spPr/>
        <p:txBody>
          <a:bodyPr/>
          <a:lstStyle/>
          <a:p>
            <a:fld id="{974B10AD-052C-4D5C-85B2-6E430CFC82A9}" type="datetimeFigureOut">
              <a:rPr lang="en-CA" smtClean="0"/>
              <a:t>2024-03-01</a:t>
            </a:fld>
            <a:endParaRPr lang="en-CA"/>
          </a:p>
        </p:txBody>
      </p:sp>
      <p:sp>
        <p:nvSpPr>
          <p:cNvPr id="5" name="Footer Placeholder 4">
            <a:extLst>
              <a:ext uri="{FF2B5EF4-FFF2-40B4-BE49-F238E27FC236}">
                <a16:creationId xmlns:a16="http://schemas.microsoft.com/office/drawing/2014/main" id="{20F40873-7BD7-F22B-3D43-00CE2D30CB9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7682862-2A89-0769-5387-8900B88C6C52}"/>
              </a:ext>
            </a:extLst>
          </p:cNvPr>
          <p:cNvSpPr>
            <a:spLocks noGrp="1"/>
          </p:cNvSpPr>
          <p:nvPr>
            <p:ph type="sldNum" sz="quarter" idx="12"/>
          </p:nvPr>
        </p:nvSpPr>
        <p:spPr/>
        <p:txBody>
          <a:bodyPr/>
          <a:lstStyle/>
          <a:p>
            <a:fld id="{EDDA0BF7-0050-451D-AA0B-1D06A4CB66BA}" type="slidenum">
              <a:rPr lang="en-CA" smtClean="0"/>
              <a:t>‹#›</a:t>
            </a:fld>
            <a:endParaRPr lang="en-CA"/>
          </a:p>
        </p:txBody>
      </p:sp>
    </p:spTree>
    <p:extLst>
      <p:ext uri="{BB962C8B-B14F-4D97-AF65-F5344CB8AC3E}">
        <p14:creationId xmlns:p14="http://schemas.microsoft.com/office/powerpoint/2010/main" val="3222743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5CEA1-E565-34B2-F5F6-727CC91B57BC}"/>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5D7D193-12B1-0EEE-33ED-489F0974EB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E8C68201-FF37-7D40-F42F-18384CB66F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220BDF2A-6F67-7B7B-CEBA-CA45DE2C0F81}"/>
              </a:ext>
            </a:extLst>
          </p:cNvPr>
          <p:cNvSpPr>
            <a:spLocks noGrp="1"/>
          </p:cNvSpPr>
          <p:nvPr>
            <p:ph type="dt" sz="half" idx="10"/>
          </p:nvPr>
        </p:nvSpPr>
        <p:spPr/>
        <p:txBody>
          <a:bodyPr/>
          <a:lstStyle/>
          <a:p>
            <a:fld id="{974B10AD-052C-4D5C-85B2-6E430CFC82A9}" type="datetimeFigureOut">
              <a:rPr lang="en-CA" smtClean="0"/>
              <a:t>2024-03-01</a:t>
            </a:fld>
            <a:endParaRPr lang="en-CA"/>
          </a:p>
        </p:txBody>
      </p:sp>
      <p:sp>
        <p:nvSpPr>
          <p:cNvPr id="6" name="Footer Placeholder 5">
            <a:extLst>
              <a:ext uri="{FF2B5EF4-FFF2-40B4-BE49-F238E27FC236}">
                <a16:creationId xmlns:a16="http://schemas.microsoft.com/office/drawing/2014/main" id="{C6D03D2A-FACD-09CA-0F1D-2F04363180D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29BC3531-578C-72F1-7FB9-3B4A81FC298B}"/>
              </a:ext>
            </a:extLst>
          </p:cNvPr>
          <p:cNvSpPr>
            <a:spLocks noGrp="1"/>
          </p:cNvSpPr>
          <p:nvPr>
            <p:ph type="sldNum" sz="quarter" idx="12"/>
          </p:nvPr>
        </p:nvSpPr>
        <p:spPr/>
        <p:txBody>
          <a:bodyPr/>
          <a:lstStyle/>
          <a:p>
            <a:fld id="{EDDA0BF7-0050-451D-AA0B-1D06A4CB66BA}" type="slidenum">
              <a:rPr lang="en-CA" smtClean="0"/>
              <a:t>‹#›</a:t>
            </a:fld>
            <a:endParaRPr lang="en-CA"/>
          </a:p>
        </p:txBody>
      </p:sp>
    </p:spTree>
    <p:extLst>
      <p:ext uri="{BB962C8B-B14F-4D97-AF65-F5344CB8AC3E}">
        <p14:creationId xmlns:p14="http://schemas.microsoft.com/office/powerpoint/2010/main" val="2724401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2C63E-4124-42A9-41EE-C827713224E0}"/>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1CD7021-7309-16A0-AC23-0C0B7A3021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19D2FB-BF3E-072C-8507-2BBAA89A48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982045EC-E269-360A-99EF-E7A33D383C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1E04AE-604C-E1E3-C53A-F1E6A5CBC4F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167498A1-D108-F1F5-3CEE-63F177EC1146}"/>
              </a:ext>
            </a:extLst>
          </p:cNvPr>
          <p:cNvSpPr>
            <a:spLocks noGrp="1"/>
          </p:cNvSpPr>
          <p:nvPr>
            <p:ph type="dt" sz="half" idx="10"/>
          </p:nvPr>
        </p:nvSpPr>
        <p:spPr/>
        <p:txBody>
          <a:bodyPr/>
          <a:lstStyle/>
          <a:p>
            <a:fld id="{974B10AD-052C-4D5C-85B2-6E430CFC82A9}" type="datetimeFigureOut">
              <a:rPr lang="en-CA" smtClean="0"/>
              <a:t>2024-03-01</a:t>
            </a:fld>
            <a:endParaRPr lang="en-CA"/>
          </a:p>
        </p:txBody>
      </p:sp>
      <p:sp>
        <p:nvSpPr>
          <p:cNvPr id="8" name="Footer Placeholder 7">
            <a:extLst>
              <a:ext uri="{FF2B5EF4-FFF2-40B4-BE49-F238E27FC236}">
                <a16:creationId xmlns:a16="http://schemas.microsoft.com/office/drawing/2014/main" id="{F0266A53-DB03-BAB4-6A26-20FE796578F6}"/>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2FDD5D78-B2DD-8D12-719F-F13CA9D3AC3B}"/>
              </a:ext>
            </a:extLst>
          </p:cNvPr>
          <p:cNvSpPr>
            <a:spLocks noGrp="1"/>
          </p:cNvSpPr>
          <p:nvPr>
            <p:ph type="sldNum" sz="quarter" idx="12"/>
          </p:nvPr>
        </p:nvSpPr>
        <p:spPr/>
        <p:txBody>
          <a:bodyPr/>
          <a:lstStyle/>
          <a:p>
            <a:fld id="{EDDA0BF7-0050-451D-AA0B-1D06A4CB66BA}" type="slidenum">
              <a:rPr lang="en-CA" smtClean="0"/>
              <a:t>‹#›</a:t>
            </a:fld>
            <a:endParaRPr lang="en-CA"/>
          </a:p>
        </p:txBody>
      </p:sp>
    </p:spTree>
    <p:extLst>
      <p:ext uri="{BB962C8B-B14F-4D97-AF65-F5344CB8AC3E}">
        <p14:creationId xmlns:p14="http://schemas.microsoft.com/office/powerpoint/2010/main" val="2328869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7F3A6-CB5E-D822-9898-C3F14ABFBE2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FDB17C54-A5AB-27B0-9EEC-684DC27588B5}"/>
              </a:ext>
            </a:extLst>
          </p:cNvPr>
          <p:cNvSpPr>
            <a:spLocks noGrp="1"/>
          </p:cNvSpPr>
          <p:nvPr>
            <p:ph type="dt" sz="half" idx="10"/>
          </p:nvPr>
        </p:nvSpPr>
        <p:spPr/>
        <p:txBody>
          <a:bodyPr/>
          <a:lstStyle/>
          <a:p>
            <a:fld id="{974B10AD-052C-4D5C-85B2-6E430CFC82A9}" type="datetimeFigureOut">
              <a:rPr lang="en-CA" smtClean="0"/>
              <a:t>2024-03-01</a:t>
            </a:fld>
            <a:endParaRPr lang="en-CA"/>
          </a:p>
        </p:txBody>
      </p:sp>
      <p:sp>
        <p:nvSpPr>
          <p:cNvPr id="4" name="Footer Placeholder 3">
            <a:extLst>
              <a:ext uri="{FF2B5EF4-FFF2-40B4-BE49-F238E27FC236}">
                <a16:creationId xmlns:a16="http://schemas.microsoft.com/office/drawing/2014/main" id="{F8AF3637-7C76-6C88-A086-197ED3A5C248}"/>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98D90054-C742-146C-3E0D-983E07349DFC}"/>
              </a:ext>
            </a:extLst>
          </p:cNvPr>
          <p:cNvSpPr>
            <a:spLocks noGrp="1"/>
          </p:cNvSpPr>
          <p:nvPr>
            <p:ph type="sldNum" sz="quarter" idx="12"/>
          </p:nvPr>
        </p:nvSpPr>
        <p:spPr/>
        <p:txBody>
          <a:bodyPr/>
          <a:lstStyle/>
          <a:p>
            <a:fld id="{EDDA0BF7-0050-451D-AA0B-1D06A4CB66BA}" type="slidenum">
              <a:rPr lang="en-CA" smtClean="0"/>
              <a:t>‹#›</a:t>
            </a:fld>
            <a:endParaRPr lang="en-CA"/>
          </a:p>
        </p:txBody>
      </p:sp>
    </p:spTree>
    <p:extLst>
      <p:ext uri="{BB962C8B-B14F-4D97-AF65-F5344CB8AC3E}">
        <p14:creationId xmlns:p14="http://schemas.microsoft.com/office/powerpoint/2010/main" val="361429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791FC1-3559-1755-D912-F8EF1F8E7E38}"/>
              </a:ext>
            </a:extLst>
          </p:cNvPr>
          <p:cNvSpPr>
            <a:spLocks noGrp="1"/>
          </p:cNvSpPr>
          <p:nvPr>
            <p:ph type="dt" sz="half" idx="10"/>
          </p:nvPr>
        </p:nvSpPr>
        <p:spPr/>
        <p:txBody>
          <a:bodyPr/>
          <a:lstStyle/>
          <a:p>
            <a:fld id="{974B10AD-052C-4D5C-85B2-6E430CFC82A9}" type="datetimeFigureOut">
              <a:rPr lang="en-CA" smtClean="0"/>
              <a:t>2024-03-01</a:t>
            </a:fld>
            <a:endParaRPr lang="en-CA"/>
          </a:p>
        </p:txBody>
      </p:sp>
      <p:sp>
        <p:nvSpPr>
          <p:cNvPr id="3" name="Footer Placeholder 2">
            <a:extLst>
              <a:ext uri="{FF2B5EF4-FFF2-40B4-BE49-F238E27FC236}">
                <a16:creationId xmlns:a16="http://schemas.microsoft.com/office/drawing/2014/main" id="{8DE6BD93-C108-76D8-F35F-9434DF3E2387}"/>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9E202A10-57CC-0AA1-24F7-ED08E2D8EE20}"/>
              </a:ext>
            </a:extLst>
          </p:cNvPr>
          <p:cNvSpPr>
            <a:spLocks noGrp="1"/>
          </p:cNvSpPr>
          <p:nvPr>
            <p:ph type="sldNum" sz="quarter" idx="12"/>
          </p:nvPr>
        </p:nvSpPr>
        <p:spPr/>
        <p:txBody>
          <a:bodyPr/>
          <a:lstStyle/>
          <a:p>
            <a:fld id="{EDDA0BF7-0050-451D-AA0B-1D06A4CB66BA}" type="slidenum">
              <a:rPr lang="en-CA" smtClean="0"/>
              <a:t>‹#›</a:t>
            </a:fld>
            <a:endParaRPr lang="en-CA"/>
          </a:p>
        </p:txBody>
      </p:sp>
    </p:spTree>
    <p:extLst>
      <p:ext uri="{BB962C8B-B14F-4D97-AF65-F5344CB8AC3E}">
        <p14:creationId xmlns:p14="http://schemas.microsoft.com/office/powerpoint/2010/main" val="1715090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248E-8802-F833-AF77-52DD3715CA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DBD0A7FD-65A9-E167-A856-5688A83E66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ED87AE1-EDFB-2288-EC1D-CA11293DF3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F3D577-081F-E58C-5D9A-8CEBF3CFCCF6}"/>
              </a:ext>
            </a:extLst>
          </p:cNvPr>
          <p:cNvSpPr>
            <a:spLocks noGrp="1"/>
          </p:cNvSpPr>
          <p:nvPr>
            <p:ph type="dt" sz="half" idx="10"/>
          </p:nvPr>
        </p:nvSpPr>
        <p:spPr/>
        <p:txBody>
          <a:bodyPr/>
          <a:lstStyle/>
          <a:p>
            <a:fld id="{974B10AD-052C-4D5C-85B2-6E430CFC82A9}" type="datetimeFigureOut">
              <a:rPr lang="en-CA" smtClean="0"/>
              <a:t>2024-03-01</a:t>
            </a:fld>
            <a:endParaRPr lang="en-CA"/>
          </a:p>
        </p:txBody>
      </p:sp>
      <p:sp>
        <p:nvSpPr>
          <p:cNvPr id="6" name="Footer Placeholder 5">
            <a:extLst>
              <a:ext uri="{FF2B5EF4-FFF2-40B4-BE49-F238E27FC236}">
                <a16:creationId xmlns:a16="http://schemas.microsoft.com/office/drawing/2014/main" id="{3D37181F-1E61-7C6E-940D-EFDA2A23B8D1}"/>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2BC0A47-D6D0-5E67-06CF-9A991E69093E}"/>
              </a:ext>
            </a:extLst>
          </p:cNvPr>
          <p:cNvSpPr>
            <a:spLocks noGrp="1"/>
          </p:cNvSpPr>
          <p:nvPr>
            <p:ph type="sldNum" sz="quarter" idx="12"/>
          </p:nvPr>
        </p:nvSpPr>
        <p:spPr/>
        <p:txBody>
          <a:bodyPr/>
          <a:lstStyle/>
          <a:p>
            <a:fld id="{EDDA0BF7-0050-451D-AA0B-1D06A4CB66BA}" type="slidenum">
              <a:rPr lang="en-CA" smtClean="0"/>
              <a:t>‹#›</a:t>
            </a:fld>
            <a:endParaRPr lang="en-CA"/>
          </a:p>
        </p:txBody>
      </p:sp>
    </p:spTree>
    <p:extLst>
      <p:ext uri="{BB962C8B-B14F-4D97-AF65-F5344CB8AC3E}">
        <p14:creationId xmlns:p14="http://schemas.microsoft.com/office/powerpoint/2010/main" val="25757796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E0B7B-C5E8-A2E7-055A-FFD090EFBA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AEC24D55-068B-597B-2B81-C7B18B7682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4550B261-5D0B-DA90-72DE-58B9A3DBB6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494224-D1AB-B799-A030-5419060F081D}"/>
              </a:ext>
            </a:extLst>
          </p:cNvPr>
          <p:cNvSpPr>
            <a:spLocks noGrp="1"/>
          </p:cNvSpPr>
          <p:nvPr>
            <p:ph type="dt" sz="half" idx="10"/>
          </p:nvPr>
        </p:nvSpPr>
        <p:spPr/>
        <p:txBody>
          <a:bodyPr/>
          <a:lstStyle/>
          <a:p>
            <a:fld id="{974B10AD-052C-4D5C-85B2-6E430CFC82A9}" type="datetimeFigureOut">
              <a:rPr lang="en-CA" smtClean="0"/>
              <a:t>2024-03-01</a:t>
            </a:fld>
            <a:endParaRPr lang="en-CA"/>
          </a:p>
        </p:txBody>
      </p:sp>
      <p:sp>
        <p:nvSpPr>
          <p:cNvPr id="6" name="Footer Placeholder 5">
            <a:extLst>
              <a:ext uri="{FF2B5EF4-FFF2-40B4-BE49-F238E27FC236}">
                <a16:creationId xmlns:a16="http://schemas.microsoft.com/office/drawing/2014/main" id="{38FAFA32-CF2C-F8C3-0452-FDB182AF8C3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1E1DDD8-C19C-F6FE-6B4F-BF7A9EBF306B}"/>
              </a:ext>
            </a:extLst>
          </p:cNvPr>
          <p:cNvSpPr>
            <a:spLocks noGrp="1"/>
          </p:cNvSpPr>
          <p:nvPr>
            <p:ph type="sldNum" sz="quarter" idx="12"/>
          </p:nvPr>
        </p:nvSpPr>
        <p:spPr/>
        <p:txBody>
          <a:bodyPr/>
          <a:lstStyle/>
          <a:p>
            <a:fld id="{EDDA0BF7-0050-451D-AA0B-1D06A4CB66BA}" type="slidenum">
              <a:rPr lang="en-CA" smtClean="0"/>
              <a:t>‹#›</a:t>
            </a:fld>
            <a:endParaRPr lang="en-CA"/>
          </a:p>
        </p:txBody>
      </p:sp>
    </p:spTree>
    <p:extLst>
      <p:ext uri="{BB962C8B-B14F-4D97-AF65-F5344CB8AC3E}">
        <p14:creationId xmlns:p14="http://schemas.microsoft.com/office/powerpoint/2010/main" val="1773030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A8A923-A1AE-485F-D692-3505A2763E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A18895B9-CC28-6844-2790-D021792608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2425FBA9-91EC-5A02-94E3-E190A087EF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B10AD-052C-4D5C-85B2-6E430CFC82A9}" type="datetimeFigureOut">
              <a:rPr lang="en-CA" smtClean="0"/>
              <a:t>2024-03-01</a:t>
            </a:fld>
            <a:endParaRPr lang="en-CA"/>
          </a:p>
        </p:txBody>
      </p:sp>
      <p:sp>
        <p:nvSpPr>
          <p:cNvPr id="5" name="Footer Placeholder 4">
            <a:extLst>
              <a:ext uri="{FF2B5EF4-FFF2-40B4-BE49-F238E27FC236}">
                <a16:creationId xmlns:a16="http://schemas.microsoft.com/office/drawing/2014/main" id="{6A672141-F6FD-10EB-8D78-241CF0A8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AD1A8C47-BA8E-B428-7A84-B1BBC33FF5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A0BF7-0050-451D-AA0B-1D06A4CB66BA}" type="slidenum">
              <a:rPr lang="en-CA" smtClean="0"/>
              <a:t>‹#›</a:t>
            </a:fld>
            <a:endParaRPr lang="en-CA"/>
          </a:p>
        </p:txBody>
      </p:sp>
    </p:spTree>
    <p:extLst>
      <p:ext uri="{BB962C8B-B14F-4D97-AF65-F5344CB8AC3E}">
        <p14:creationId xmlns:p14="http://schemas.microsoft.com/office/powerpoint/2010/main" val="3810821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89F52-2C37-9C37-33E0-FDAD9E0FBDEB}"/>
              </a:ext>
            </a:extLst>
          </p:cNvPr>
          <p:cNvSpPr>
            <a:spLocks noGrp="1"/>
          </p:cNvSpPr>
          <p:nvPr>
            <p:ph type="ctrTitle"/>
          </p:nvPr>
        </p:nvSpPr>
        <p:spPr/>
        <p:txBody>
          <a:bodyPr/>
          <a:lstStyle/>
          <a:p>
            <a:pPr>
              <a:lnSpc>
                <a:spcPct val="107000"/>
              </a:lnSpc>
              <a:spcAft>
                <a:spcPts val="800"/>
              </a:spcAft>
            </a:pPr>
            <a:r>
              <a:rPr lang="en-CA" sz="4000" kern="0" dirty="0">
                <a:effectLst/>
                <a:latin typeface="TimesNewRomanPSMT"/>
                <a:ea typeface="Times New Roman" panose="02020603050405020304" pitchFamily="18" charset="0"/>
                <a:cs typeface="TimesNewRomanPSMT"/>
              </a:rPr>
              <a:t>Brookfield Community Food Cupboard</a:t>
            </a:r>
            <a:br>
              <a:rPr lang="en-CA" sz="4000" kern="0" dirty="0">
                <a:effectLst/>
                <a:latin typeface="TimesNewRomanPSMT"/>
                <a:ea typeface="Times New Roman" panose="02020603050405020304" pitchFamily="18" charset="0"/>
                <a:cs typeface="TimesNewRomanPSMT"/>
              </a:rPr>
            </a:br>
            <a:br>
              <a:rPr lang="en-CA" sz="1800" kern="100" dirty="0">
                <a:effectLst/>
                <a:latin typeface="Calibri" panose="020F0502020204030204" pitchFamily="34" charset="0"/>
                <a:ea typeface="Times New Roman" panose="02020603050405020304" pitchFamily="18" charset="0"/>
                <a:cs typeface="Times New Roman" panose="02020603050405020304" pitchFamily="18" charset="0"/>
              </a:rPr>
            </a:br>
            <a:r>
              <a:rPr lang="en-CA" sz="2400" kern="0" dirty="0">
                <a:effectLst/>
                <a:latin typeface="TimesNewRomanPSMT"/>
                <a:ea typeface="Times New Roman" panose="02020603050405020304" pitchFamily="18" charset="0"/>
                <a:cs typeface="TimesNewRomanPSMT"/>
              </a:rPr>
              <a:t>A Food Security Project located at Brookfield High School</a:t>
            </a:r>
            <a:br>
              <a:rPr lang="en-CA" sz="1800" kern="100" dirty="0">
                <a:effectLst/>
                <a:latin typeface="Calibri" panose="020F0502020204030204" pitchFamily="34" charset="0"/>
                <a:ea typeface="Times New Roman" panose="02020603050405020304" pitchFamily="18" charset="0"/>
                <a:cs typeface="Times New Roman" panose="02020603050405020304" pitchFamily="18" charset="0"/>
              </a:rPr>
            </a:br>
            <a:endParaRPr lang="en-CA" dirty="0"/>
          </a:p>
        </p:txBody>
      </p:sp>
      <p:sp>
        <p:nvSpPr>
          <p:cNvPr id="3" name="Subtitle 2">
            <a:extLst>
              <a:ext uri="{FF2B5EF4-FFF2-40B4-BE49-F238E27FC236}">
                <a16:creationId xmlns:a16="http://schemas.microsoft.com/office/drawing/2014/main" id="{492EF4A3-8D65-F130-D4AA-A0E418519542}"/>
              </a:ext>
            </a:extLst>
          </p:cNvPr>
          <p:cNvSpPr>
            <a:spLocks noGrp="1"/>
          </p:cNvSpPr>
          <p:nvPr>
            <p:ph type="subTitle" idx="1"/>
          </p:nvPr>
        </p:nvSpPr>
        <p:spPr/>
        <p:txBody>
          <a:bodyPr/>
          <a:lstStyle/>
          <a:p>
            <a:r>
              <a:rPr lang="en-CA" dirty="0"/>
              <a:t>(logo will go here when it is developed!)</a:t>
            </a:r>
          </a:p>
        </p:txBody>
      </p:sp>
    </p:spTree>
    <p:extLst>
      <p:ext uri="{BB962C8B-B14F-4D97-AF65-F5344CB8AC3E}">
        <p14:creationId xmlns:p14="http://schemas.microsoft.com/office/powerpoint/2010/main" val="3956495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E4F94-9B18-D1D5-A992-CB9F0FFFD414}"/>
              </a:ext>
            </a:extLst>
          </p:cNvPr>
          <p:cNvSpPr>
            <a:spLocks noGrp="1"/>
          </p:cNvSpPr>
          <p:nvPr>
            <p:ph type="title"/>
          </p:nvPr>
        </p:nvSpPr>
        <p:spPr/>
        <p:txBody>
          <a:bodyPr/>
          <a:lstStyle/>
          <a:p>
            <a:r>
              <a:rPr lang="en-CA" dirty="0"/>
              <a:t> How can Hunt Club Community Association  help?</a:t>
            </a:r>
          </a:p>
        </p:txBody>
      </p:sp>
      <p:sp>
        <p:nvSpPr>
          <p:cNvPr id="3" name="Content Placeholder 2">
            <a:extLst>
              <a:ext uri="{FF2B5EF4-FFF2-40B4-BE49-F238E27FC236}">
                <a16:creationId xmlns:a16="http://schemas.microsoft.com/office/drawing/2014/main" id="{A5DAB3C2-0BFA-E547-45EB-6964BC740C47}"/>
              </a:ext>
            </a:extLst>
          </p:cNvPr>
          <p:cNvSpPr>
            <a:spLocks noGrp="1"/>
          </p:cNvSpPr>
          <p:nvPr>
            <p:ph idx="1"/>
          </p:nvPr>
        </p:nvSpPr>
        <p:spPr/>
        <p:txBody>
          <a:bodyPr/>
          <a:lstStyle/>
          <a:p>
            <a:r>
              <a:rPr lang="en-CA" dirty="0"/>
              <a:t> Become a partner/supporter of this project.</a:t>
            </a:r>
          </a:p>
          <a:p>
            <a:r>
              <a:rPr lang="en-CA" dirty="0"/>
              <a:t>Help with communication into the community, through newsletter, website, </a:t>
            </a:r>
            <a:r>
              <a:rPr lang="en-CA" dirty="0" err="1"/>
              <a:t>FaceBook</a:t>
            </a:r>
            <a:r>
              <a:rPr lang="en-CA" dirty="0"/>
              <a:t>, </a:t>
            </a:r>
            <a:r>
              <a:rPr lang="en-CA" dirty="0" err="1"/>
              <a:t>etc</a:t>
            </a:r>
            <a:endParaRPr lang="en-CA" dirty="0"/>
          </a:p>
          <a:p>
            <a:r>
              <a:rPr lang="en-CA" dirty="0"/>
              <a:t>Provide financial support</a:t>
            </a:r>
          </a:p>
          <a:p>
            <a:r>
              <a:rPr lang="en-CA" dirty="0"/>
              <a:t>Collect food donations at events</a:t>
            </a:r>
            <a:r>
              <a:rPr lang="en-CA"/>
              <a:t>, etc.</a:t>
            </a:r>
            <a:endParaRPr lang="en-CA" dirty="0"/>
          </a:p>
        </p:txBody>
      </p:sp>
    </p:spTree>
    <p:extLst>
      <p:ext uri="{BB962C8B-B14F-4D97-AF65-F5344CB8AC3E}">
        <p14:creationId xmlns:p14="http://schemas.microsoft.com/office/powerpoint/2010/main" val="3965584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ECB9E-FEDA-C92D-C85A-92F0DE018A46}"/>
              </a:ext>
            </a:extLst>
          </p:cNvPr>
          <p:cNvSpPr>
            <a:spLocks noGrp="1"/>
          </p:cNvSpPr>
          <p:nvPr>
            <p:ph type="title"/>
          </p:nvPr>
        </p:nvSpPr>
        <p:spPr/>
        <p:txBody>
          <a:bodyPr/>
          <a:lstStyle/>
          <a:p>
            <a:r>
              <a:rPr lang="en-CA" dirty="0"/>
              <a:t>  Work to do:</a:t>
            </a:r>
          </a:p>
        </p:txBody>
      </p:sp>
      <p:sp>
        <p:nvSpPr>
          <p:cNvPr id="3" name="Content Placeholder 2">
            <a:extLst>
              <a:ext uri="{FF2B5EF4-FFF2-40B4-BE49-F238E27FC236}">
                <a16:creationId xmlns:a16="http://schemas.microsoft.com/office/drawing/2014/main" id="{EC5D9F8C-E3FB-AE7E-B3C1-6EF5B56270DF}"/>
              </a:ext>
            </a:extLst>
          </p:cNvPr>
          <p:cNvSpPr>
            <a:spLocks noGrp="1"/>
          </p:cNvSpPr>
          <p:nvPr>
            <p:ph idx="1"/>
          </p:nvPr>
        </p:nvSpPr>
        <p:spPr/>
        <p:txBody>
          <a:bodyPr/>
          <a:lstStyle/>
          <a:p>
            <a:r>
              <a:rPr lang="en-CA" dirty="0"/>
              <a:t>Develop a logo   (a design class at Brookfield is working on this)</a:t>
            </a:r>
          </a:p>
          <a:p>
            <a:r>
              <a:rPr lang="en-CA" dirty="0"/>
              <a:t>Develop a website -  </a:t>
            </a:r>
            <a:r>
              <a:rPr lang="en-CA"/>
              <a:t>brookfieldcfc.ca</a:t>
            </a:r>
            <a:endParaRPr lang="en-CA" dirty="0"/>
          </a:p>
          <a:p>
            <a:r>
              <a:rPr lang="en-CA" dirty="0"/>
              <a:t>Recruit volunteers – to coordinate planning, and to work during operating hours</a:t>
            </a:r>
          </a:p>
          <a:p>
            <a:r>
              <a:rPr lang="en-CA" dirty="0"/>
              <a:t>Develop financial processes for receiving financial donations. </a:t>
            </a:r>
          </a:p>
          <a:p>
            <a:r>
              <a:rPr lang="en-CA" dirty="0"/>
              <a:t>Begin food drives to collect food. </a:t>
            </a:r>
          </a:p>
        </p:txBody>
      </p:sp>
    </p:spTree>
    <p:extLst>
      <p:ext uri="{BB962C8B-B14F-4D97-AF65-F5344CB8AC3E}">
        <p14:creationId xmlns:p14="http://schemas.microsoft.com/office/powerpoint/2010/main" val="1556217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FA9D2-6BB9-46B8-D852-5905049AD697}"/>
              </a:ext>
            </a:extLst>
          </p:cNvPr>
          <p:cNvSpPr>
            <a:spLocks noGrp="1"/>
          </p:cNvSpPr>
          <p:nvPr>
            <p:ph type="title"/>
          </p:nvPr>
        </p:nvSpPr>
        <p:spPr/>
        <p:txBody>
          <a:bodyPr/>
          <a:lstStyle/>
          <a:p>
            <a:r>
              <a:rPr lang="en-CA" dirty="0"/>
              <a:t>Vision:</a:t>
            </a:r>
            <a:br>
              <a:rPr lang="en-CA" dirty="0"/>
            </a:br>
            <a:endParaRPr lang="en-CA" dirty="0"/>
          </a:p>
        </p:txBody>
      </p:sp>
      <p:sp>
        <p:nvSpPr>
          <p:cNvPr id="3" name="Content Placeholder 2">
            <a:extLst>
              <a:ext uri="{FF2B5EF4-FFF2-40B4-BE49-F238E27FC236}">
                <a16:creationId xmlns:a16="http://schemas.microsoft.com/office/drawing/2014/main" id="{30BD66FD-8575-127F-7555-B54D092FE231}"/>
              </a:ext>
            </a:extLst>
          </p:cNvPr>
          <p:cNvSpPr>
            <a:spLocks noGrp="1"/>
          </p:cNvSpPr>
          <p:nvPr>
            <p:ph idx="1"/>
          </p:nvPr>
        </p:nvSpPr>
        <p:spPr>
          <a:xfrm>
            <a:off x="838200" y="1204685"/>
            <a:ext cx="10515600" cy="4972277"/>
          </a:xfrm>
        </p:spPr>
        <p:txBody>
          <a:bodyPr/>
          <a:lstStyle/>
          <a:p>
            <a:r>
              <a:rPr lang="en-CA" dirty="0"/>
              <a:t>Open a Food Cupboard at Brookfield High School on Wednesdays – mid-afternoon to early evening.</a:t>
            </a:r>
          </a:p>
          <a:p>
            <a:r>
              <a:rPr lang="en-CA" dirty="0"/>
              <a:t>Open for individuals/families in the Riverside Park/Hunt Club area, as well as students and families served by Brookfield who live in other areas.</a:t>
            </a:r>
          </a:p>
          <a:p>
            <a:r>
              <a:rPr lang="en-CA" dirty="0"/>
              <a:t>Provide food for one day (3 meals), once a week</a:t>
            </a:r>
          </a:p>
          <a:p>
            <a:r>
              <a:rPr lang="en-CA" dirty="0"/>
              <a:t>This food would supplement other food security programs, including Heron Emergency Food Centre (the designated food bank for this area)</a:t>
            </a:r>
          </a:p>
          <a:p>
            <a:r>
              <a:rPr lang="en-CA" dirty="0"/>
              <a:t>Offer food in a way that offers dignity and respect, with low barriers to access </a:t>
            </a:r>
          </a:p>
          <a:p>
            <a:endParaRPr lang="en-CA" dirty="0"/>
          </a:p>
        </p:txBody>
      </p:sp>
    </p:spTree>
    <p:extLst>
      <p:ext uri="{BB962C8B-B14F-4D97-AF65-F5344CB8AC3E}">
        <p14:creationId xmlns:p14="http://schemas.microsoft.com/office/powerpoint/2010/main" val="4238663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D9AA8-5663-5B22-F149-E5008585989C}"/>
              </a:ext>
            </a:extLst>
          </p:cNvPr>
          <p:cNvSpPr>
            <a:spLocks noGrp="1"/>
          </p:cNvSpPr>
          <p:nvPr>
            <p:ph type="title"/>
          </p:nvPr>
        </p:nvSpPr>
        <p:spPr/>
        <p:txBody>
          <a:bodyPr/>
          <a:lstStyle/>
          <a:p>
            <a:r>
              <a:rPr lang="en-CA" dirty="0"/>
              <a:t> The Need:</a:t>
            </a:r>
          </a:p>
        </p:txBody>
      </p:sp>
      <p:sp>
        <p:nvSpPr>
          <p:cNvPr id="3" name="Content Placeholder 2">
            <a:extLst>
              <a:ext uri="{FF2B5EF4-FFF2-40B4-BE49-F238E27FC236}">
                <a16:creationId xmlns:a16="http://schemas.microsoft.com/office/drawing/2014/main" id="{D893DD38-7960-5A20-F698-74AEDC53DCD0}"/>
              </a:ext>
            </a:extLst>
          </p:cNvPr>
          <p:cNvSpPr>
            <a:spLocks noGrp="1"/>
          </p:cNvSpPr>
          <p:nvPr>
            <p:ph idx="1"/>
          </p:nvPr>
        </p:nvSpPr>
        <p:spPr/>
        <p:txBody>
          <a:bodyPr/>
          <a:lstStyle/>
          <a:p>
            <a:r>
              <a:rPr lang="en-CA" dirty="0"/>
              <a:t>Heron Emergency Food Centre is the Food Bank for this area.   In Dec 2023, they served 742 families, up from 569 in Dec 2022</a:t>
            </a:r>
          </a:p>
          <a:p>
            <a:r>
              <a:rPr lang="en-CA" dirty="0"/>
              <a:t>Transportation to and from HEFC has been identified as a barrier for people from Riverside Park and Hunt Club accessing food.</a:t>
            </a:r>
          </a:p>
          <a:p>
            <a:r>
              <a:rPr lang="en-CA" dirty="0"/>
              <a:t>HEFC offers a 7 day supply of food once a month to a household.</a:t>
            </a:r>
          </a:p>
          <a:p>
            <a:r>
              <a:rPr lang="en-CA" dirty="0"/>
              <a:t>Brookfield High School has identified </a:t>
            </a:r>
            <a:r>
              <a:rPr lang="en-CA"/>
              <a:t>that an increasing percentage  </a:t>
            </a:r>
            <a:r>
              <a:rPr lang="en-CA" dirty="0"/>
              <a:t>of their students live with food insecurity.    </a:t>
            </a:r>
          </a:p>
          <a:p>
            <a:endParaRPr lang="en-CA" dirty="0"/>
          </a:p>
        </p:txBody>
      </p:sp>
    </p:spTree>
    <p:extLst>
      <p:ext uri="{BB962C8B-B14F-4D97-AF65-F5344CB8AC3E}">
        <p14:creationId xmlns:p14="http://schemas.microsoft.com/office/powerpoint/2010/main" val="3913383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48706-B335-51B4-2742-F063542EAEA8}"/>
              </a:ext>
            </a:extLst>
          </p:cNvPr>
          <p:cNvSpPr>
            <a:spLocks noGrp="1"/>
          </p:cNvSpPr>
          <p:nvPr>
            <p:ph type="title"/>
          </p:nvPr>
        </p:nvSpPr>
        <p:spPr/>
        <p:txBody>
          <a:bodyPr/>
          <a:lstStyle/>
          <a:p>
            <a:r>
              <a:rPr lang="en-CA" dirty="0"/>
              <a:t>  Background </a:t>
            </a:r>
          </a:p>
        </p:txBody>
      </p:sp>
      <p:sp>
        <p:nvSpPr>
          <p:cNvPr id="3" name="Content Placeholder 2">
            <a:extLst>
              <a:ext uri="{FF2B5EF4-FFF2-40B4-BE49-F238E27FC236}">
                <a16:creationId xmlns:a16="http://schemas.microsoft.com/office/drawing/2014/main" id="{5D7FD413-75C2-A867-13F9-817FFE9510DA}"/>
              </a:ext>
            </a:extLst>
          </p:cNvPr>
          <p:cNvSpPr>
            <a:spLocks noGrp="1"/>
          </p:cNvSpPr>
          <p:nvPr>
            <p:ph idx="1"/>
          </p:nvPr>
        </p:nvSpPr>
        <p:spPr/>
        <p:txBody>
          <a:bodyPr>
            <a:normAutofit lnSpcReduction="10000"/>
          </a:bodyPr>
          <a:lstStyle/>
          <a:p>
            <a:r>
              <a:rPr lang="en-CA" dirty="0"/>
              <a:t>In the fall of 2023, Riverside United Church facilitated two Food Security Table gatherings.   Representatives from faith communities, food security programs, helping agencies, interested community members, and Councillor Riley Brockington met to discuss the reality of food insecurity and worked to see if there were possibilities.</a:t>
            </a:r>
          </a:p>
          <a:p>
            <a:endParaRPr lang="en-CA" dirty="0"/>
          </a:p>
          <a:p>
            <a:r>
              <a:rPr lang="en-CA" dirty="0"/>
              <a:t>In December of 2023, a meeting was held with staff from Brookfield, the local OCDSB trustee and representatives from the Food Security Table to see if Brookfield HS would be a possible location.   The Ottawa Carleton District School Board has given their support to </a:t>
            </a:r>
            <a:r>
              <a:rPr lang="en-CA"/>
              <a:t>this project.</a:t>
            </a:r>
            <a:endParaRPr lang="en-CA" dirty="0"/>
          </a:p>
        </p:txBody>
      </p:sp>
    </p:spTree>
    <p:extLst>
      <p:ext uri="{BB962C8B-B14F-4D97-AF65-F5344CB8AC3E}">
        <p14:creationId xmlns:p14="http://schemas.microsoft.com/office/powerpoint/2010/main" val="19292792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C8518-2B42-9280-CA45-79833CBBD7C8}"/>
              </a:ext>
            </a:extLst>
          </p:cNvPr>
          <p:cNvSpPr>
            <a:spLocks noGrp="1"/>
          </p:cNvSpPr>
          <p:nvPr>
            <p:ph type="title"/>
          </p:nvPr>
        </p:nvSpPr>
        <p:spPr/>
        <p:txBody>
          <a:bodyPr/>
          <a:lstStyle/>
          <a:p>
            <a:r>
              <a:rPr lang="en-CA" dirty="0"/>
              <a:t>  BCFC Opening</a:t>
            </a:r>
          </a:p>
        </p:txBody>
      </p:sp>
      <p:sp>
        <p:nvSpPr>
          <p:cNvPr id="3" name="Content Placeholder 2">
            <a:extLst>
              <a:ext uri="{FF2B5EF4-FFF2-40B4-BE49-F238E27FC236}">
                <a16:creationId xmlns:a16="http://schemas.microsoft.com/office/drawing/2014/main" id="{72BE9B32-819F-3357-667B-2D8723FC82CC}"/>
              </a:ext>
            </a:extLst>
          </p:cNvPr>
          <p:cNvSpPr>
            <a:spLocks noGrp="1"/>
          </p:cNvSpPr>
          <p:nvPr>
            <p:ph idx="1"/>
          </p:nvPr>
        </p:nvSpPr>
        <p:spPr/>
        <p:txBody>
          <a:bodyPr/>
          <a:lstStyle/>
          <a:p>
            <a:r>
              <a:rPr lang="en-CA" dirty="0"/>
              <a:t> Target date for opening is this spring.</a:t>
            </a:r>
          </a:p>
          <a:p>
            <a:endParaRPr lang="en-CA" dirty="0"/>
          </a:p>
          <a:p>
            <a:r>
              <a:rPr lang="en-CA" dirty="0"/>
              <a:t>The Food Cupboard will be housed in an office and classroom off the cafeteria at Brookfield HS.   There is direct access to this room from outside. </a:t>
            </a:r>
          </a:p>
          <a:p>
            <a:endParaRPr lang="en-CA" dirty="0"/>
          </a:p>
          <a:p>
            <a:r>
              <a:rPr lang="en-CA" dirty="0"/>
              <a:t>Shelving and bins are being purchased through a grant from the Brookfield School Council </a:t>
            </a:r>
          </a:p>
        </p:txBody>
      </p:sp>
    </p:spTree>
    <p:extLst>
      <p:ext uri="{BB962C8B-B14F-4D97-AF65-F5344CB8AC3E}">
        <p14:creationId xmlns:p14="http://schemas.microsoft.com/office/powerpoint/2010/main" val="2233664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4BA85-8FC1-B17B-6318-64E8FDACBA3D}"/>
              </a:ext>
            </a:extLst>
          </p:cNvPr>
          <p:cNvSpPr>
            <a:spLocks noGrp="1"/>
          </p:cNvSpPr>
          <p:nvPr>
            <p:ph type="title"/>
          </p:nvPr>
        </p:nvSpPr>
        <p:spPr/>
        <p:txBody>
          <a:bodyPr/>
          <a:lstStyle/>
          <a:p>
            <a:r>
              <a:rPr lang="en-CA" dirty="0"/>
              <a:t>Steering Committee:</a:t>
            </a:r>
          </a:p>
        </p:txBody>
      </p:sp>
      <p:sp>
        <p:nvSpPr>
          <p:cNvPr id="3" name="Content Placeholder 2">
            <a:extLst>
              <a:ext uri="{FF2B5EF4-FFF2-40B4-BE49-F238E27FC236}">
                <a16:creationId xmlns:a16="http://schemas.microsoft.com/office/drawing/2014/main" id="{24B626BB-DE49-F098-85CB-7E0BAED92697}"/>
              </a:ext>
            </a:extLst>
          </p:cNvPr>
          <p:cNvSpPr>
            <a:spLocks noGrp="1"/>
          </p:cNvSpPr>
          <p:nvPr>
            <p:ph idx="1"/>
          </p:nvPr>
        </p:nvSpPr>
        <p:spPr/>
        <p:txBody>
          <a:bodyPr/>
          <a:lstStyle/>
          <a:p>
            <a:r>
              <a:rPr lang="en-CA" dirty="0"/>
              <a:t> A group of 8 has been meeting weekly to bring the vision into reality. </a:t>
            </a:r>
          </a:p>
          <a:p>
            <a:pPr marL="0" indent="0">
              <a:buNone/>
            </a:pPr>
            <a:r>
              <a:rPr lang="en-CA" dirty="0"/>
              <a:t> </a:t>
            </a:r>
          </a:p>
          <a:p>
            <a:pPr lvl="1"/>
            <a:r>
              <a:rPr lang="en-CA" dirty="0"/>
              <a:t>3 members of Brookfield staff</a:t>
            </a:r>
          </a:p>
          <a:p>
            <a:pPr lvl="1"/>
            <a:r>
              <a:rPr lang="en-CA" dirty="0"/>
              <a:t>2 from Riverside United and 1 from The Meeting House Ottawa</a:t>
            </a:r>
          </a:p>
          <a:p>
            <a:pPr lvl="1"/>
            <a:r>
              <a:rPr lang="en-CA" dirty="0"/>
              <a:t>2 community members of Riverside Park</a:t>
            </a:r>
          </a:p>
        </p:txBody>
      </p:sp>
    </p:spTree>
    <p:extLst>
      <p:ext uri="{BB962C8B-B14F-4D97-AF65-F5344CB8AC3E}">
        <p14:creationId xmlns:p14="http://schemas.microsoft.com/office/powerpoint/2010/main" val="2629032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57E13-335B-595C-2F71-A277798FE130}"/>
              </a:ext>
            </a:extLst>
          </p:cNvPr>
          <p:cNvSpPr>
            <a:spLocks noGrp="1"/>
          </p:cNvSpPr>
          <p:nvPr>
            <p:ph type="title"/>
          </p:nvPr>
        </p:nvSpPr>
        <p:spPr/>
        <p:txBody>
          <a:bodyPr/>
          <a:lstStyle/>
          <a:p>
            <a:r>
              <a:rPr lang="en-CA" dirty="0"/>
              <a:t>  Food Sources:</a:t>
            </a:r>
          </a:p>
        </p:txBody>
      </p:sp>
      <p:sp>
        <p:nvSpPr>
          <p:cNvPr id="3" name="Content Placeholder 2">
            <a:extLst>
              <a:ext uri="{FF2B5EF4-FFF2-40B4-BE49-F238E27FC236}">
                <a16:creationId xmlns:a16="http://schemas.microsoft.com/office/drawing/2014/main" id="{06FFB5F0-34F1-D428-71B9-FACD0B0C2B10}"/>
              </a:ext>
            </a:extLst>
          </p:cNvPr>
          <p:cNvSpPr>
            <a:spLocks noGrp="1"/>
          </p:cNvSpPr>
          <p:nvPr>
            <p:ph idx="1"/>
          </p:nvPr>
        </p:nvSpPr>
        <p:spPr/>
        <p:txBody>
          <a:bodyPr/>
          <a:lstStyle/>
          <a:p>
            <a:r>
              <a:rPr lang="en-CA" dirty="0"/>
              <a:t>Donations from the community will be necessary!</a:t>
            </a:r>
          </a:p>
          <a:p>
            <a:pPr lvl="1"/>
            <a:r>
              <a:rPr lang="en-CA" dirty="0"/>
              <a:t>Drop off locations:  Brookfield High School, Riverside United Church,  ...</a:t>
            </a:r>
          </a:p>
          <a:p>
            <a:pPr lvl="1"/>
            <a:endParaRPr lang="en-CA" dirty="0"/>
          </a:p>
          <a:p>
            <a:r>
              <a:rPr lang="en-CA" dirty="0"/>
              <a:t>Lionhearts- A charitable organization which does food recovery which started in Kingston is expanding to Ottawa.  One of our Co-ordinating group is chef for Lionhearts and is working on building the connection between Lionhearts and BCFC.</a:t>
            </a:r>
          </a:p>
          <a:p>
            <a:endParaRPr lang="en-CA" dirty="0"/>
          </a:p>
          <a:p>
            <a:r>
              <a:rPr lang="en-CA" dirty="0"/>
              <a:t>Conversations will be happening with local stores to see if food recovery can be channeled to BCFC.</a:t>
            </a:r>
          </a:p>
          <a:p>
            <a:pPr marL="457200" lvl="1" indent="0">
              <a:buNone/>
            </a:pPr>
            <a:endParaRPr lang="en-CA" dirty="0"/>
          </a:p>
        </p:txBody>
      </p:sp>
    </p:spTree>
    <p:extLst>
      <p:ext uri="{BB962C8B-B14F-4D97-AF65-F5344CB8AC3E}">
        <p14:creationId xmlns:p14="http://schemas.microsoft.com/office/powerpoint/2010/main" val="1468197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3F549-9B93-BECA-7F52-323E55C49C29}"/>
              </a:ext>
            </a:extLst>
          </p:cNvPr>
          <p:cNvSpPr>
            <a:spLocks noGrp="1"/>
          </p:cNvSpPr>
          <p:nvPr>
            <p:ph type="title"/>
          </p:nvPr>
        </p:nvSpPr>
        <p:spPr/>
        <p:txBody>
          <a:bodyPr/>
          <a:lstStyle/>
          <a:p>
            <a:r>
              <a:rPr lang="en-CA" dirty="0"/>
              <a:t>Relationship to Ottawa Food Bank network:</a:t>
            </a:r>
          </a:p>
        </p:txBody>
      </p:sp>
      <p:sp>
        <p:nvSpPr>
          <p:cNvPr id="3" name="Content Placeholder 2">
            <a:extLst>
              <a:ext uri="{FF2B5EF4-FFF2-40B4-BE49-F238E27FC236}">
                <a16:creationId xmlns:a16="http://schemas.microsoft.com/office/drawing/2014/main" id="{894FC645-2D31-CE90-001F-2DE552E2014F}"/>
              </a:ext>
            </a:extLst>
          </p:cNvPr>
          <p:cNvSpPr>
            <a:spLocks noGrp="1"/>
          </p:cNvSpPr>
          <p:nvPr>
            <p:ph idx="1"/>
          </p:nvPr>
        </p:nvSpPr>
        <p:spPr/>
        <p:txBody>
          <a:bodyPr>
            <a:normAutofit lnSpcReduction="10000"/>
          </a:bodyPr>
          <a:lstStyle/>
          <a:p>
            <a:r>
              <a:rPr lang="en-CA" dirty="0"/>
              <a:t>The Ottawa Food Bank Programs and Planning staff have been consulted on the work of establishing BCFC.</a:t>
            </a:r>
          </a:p>
          <a:p>
            <a:r>
              <a:rPr lang="en-CA" dirty="0"/>
              <a:t>The Ottawa Food Bank does not partner with an agency until there is demonstrated sustainability (normally at least a year of operation) and the agency has non-profit status. </a:t>
            </a:r>
          </a:p>
          <a:p>
            <a:r>
              <a:rPr lang="en-CA" dirty="0"/>
              <a:t>The Ottawa Food Bank does not have in its mandate to support programs in schools; the Ottawa Network for Education handles in school programs.</a:t>
            </a:r>
          </a:p>
          <a:p>
            <a:r>
              <a:rPr lang="en-CA" dirty="0"/>
              <a:t>The vision of BCFC seeks to bridge that distinction.</a:t>
            </a:r>
          </a:p>
          <a:p>
            <a:r>
              <a:rPr lang="en-CA" dirty="0"/>
              <a:t>The Ottawa Food Bank recognizes the pressure on Heron EFC.</a:t>
            </a:r>
          </a:p>
        </p:txBody>
      </p:sp>
    </p:spTree>
    <p:extLst>
      <p:ext uri="{BB962C8B-B14F-4D97-AF65-F5344CB8AC3E}">
        <p14:creationId xmlns:p14="http://schemas.microsoft.com/office/powerpoint/2010/main" val="1969889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65147-E798-0B23-5727-01FA4EB62978}"/>
              </a:ext>
            </a:extLst>
          </p:cNvPr>
          <p:cNvSpPr>
            <a:spLocks noGrp="1"/>
          </p:cNvSpPr>
          <p:nvPr>
            <p:ph type="title"/>
          </p:nvPr>
        </p:nvSpPr>
        <p:spPr/>
        <p:txBody>
          <a:bodyPr/>
          <a:lstStyle/>
          <a:p>
            <a:r>
              <a:rPr lang="en-CA" dirty="0"/>
              <a:t>Partners/Support </a:t>
            </a:r>
          </a:p>
        </p:txBody>
      </p:sp>
      <p:sp>
        <p:nvSpPr>
          <p:cNvPr id="3" name="Content Placeholder 2">
            <a:extLst>
              <a:ext uri="{FF2B5EF4-FFF2-40B4-BE49-F238E27FC236}">
                <a16:creationId xmlns:a16="http://schemas.microsoft.com/office/drawing/2014/main" id="{72703243-4CC1-C81F-5C6D-6EDD66D7CC29}"/>
              </a:ext>
            </a:extLst>
          </p:cNvPr>
          <p:cNvSpPr>
            <a:spLocks noGrp="1"/>
          </p:cNvSpPr>
          <p:nvPr>
            <p:ph idx="1"/>
          </p:nvPr>
        </p:nvSpPr>
        <p:spPr>
          <a:xfrm>
            <a:off x="838200" y="1565564"/>
            <a:ext cx="10938164" cy="4611399"/>
          </a:xfrm>
        </p:spPr>
        <p:txBody>
          <a:bodyPr>
            <a:normAutofit/>
          </a:bodyPr>
          <a:lstStyle/>
          <a:p>
            <a:pPr marL="0" indent="0">
              <a:lnSpc>
                <a:spcPct val="107000"/>
              </a:lnSpc>
              <a:spcAft>
                <a:spcPts val="800"/>
              </a:spcAft>
              <a:buNone/>
            </a:pPr>
            <a:r>
              <a:rPr lang="en-CA" kern="0" dirty="0">
                <a:effectLst/>
                <a:latin typeface="TimesNewRomanPSMT"/>
                <a:ea typeface="Times New Roman" panose="02020603050405020304" pitchFamily="18" charset="0"/>
                <a:cs typeface="TimesNewRomanPSMT"/>
              </a:rPr>
              <a:t>So far,  BCFC has the support of:  </a:t>
            </a:r>
            <a:endParaRPr lang="en-CA"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en-CA" kern="0" dirty="0">
                <a:effectLst/>
                <a:latin typeface="TimesNewRomanPSMT"/>
                <a:ea typeface="Times New Roman" panose="02020603050405020304" pitchFamily="18" charset="0"/>
                <a:cs typeface="TimesNewRomanPSMT"/>
              </a:rPr>
              <a:t>Brookfield High School			Riverside United Church </a:t>
            </a:r>
            <a:endParaRPr lang="en-CA"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tabLst>
                <a:tab pos="457200" algn="l"/>
                <a:tab pos="914400" algn="l"/>
                <a:tab pos="1371600" algn="l"/>
                <a:tab pos="1828800" algn="l"/>
                <a:tab pos="2286000" algn="l"/>
                <a:tab pos="2743200" algn="l"/>
              </a:tabLst>
            </a:pPr>
            <a:r>
              <a:rPr lang="en-CA" kern="0" dirty="0">
                <a:effectLst/>
                <a:latin typeface="TimesNewRomanPSMT"/>
                <a:ea typeface="Times New Roman" panose="02020603050405020304" pitchFamily="18" charset="0"/>
                <a:cs typeface="TimesNewRomanPSMT"/>
              </a:rPr>
              <a:t>Ottawa Carleton District SB		The Meeting House Ottawa</a:t>
            </a:r>
            <a:endParaRPr lang="en-CA"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tabLst>
                <a:tab pos="457200" algn="l"/>
                <a:tab pos="914400" algn="l"/>
                <a:tab pos="1371600" algn="l"/>
                <a:tab pos="1828800" algn="l"/>
                <a:tab pos="2286000" algn="l"/>
                <a:tab pos="2743200" algn="l"/>
              </a:tabLst>
            </a:pPr>
            <a:r>
              <a:rPr lang="en-CA" kern="0" dirty="0">
                <a:effectLst/>
                <a:latin typeface="TimesNewRomanPSMT"/>
                <a:ea typeface="Times New Roman" panose="02020603050405020304" pitchFamily="18" charset="0"/>
                <a:cs typeface="TimesNewRomanPSMT"/>
              </a:rPr>
              <a:t>Brookfield School Council		Hunt Club Riverside Park 											Steering Table</a:t>
            </a:r>
            <a:endParaRPr lang="en-CA"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nSpc>
                <a:spcPct val="107000"/>
              </a:lnSpc>
              <a:spcAft>
                <a:spcPts val="800"/>
              </a:spcAft>
              <a:buNone/>
            </a:pPr>
            <a:r>
              <a:rPr lang="en-CA" kern="0" dirty="0">
                <a:effectLst/>
                <a:latin typeface="TimesNewRomanPSMT"/>
                <a:ea typeface="Times New Roman" panose="02020603050405020304" pitchFamily="18" charset="0"/>
                <a:cs typeface="TimesNewRomanPSMT"/>
              </a:rPr>
              <a:t>Councillor Riley Brockington		Riverside Park Community Assoc.</a:t>
            </a:r>
            <a:endParaRPr lang="en-CA"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r>
              <a:rPr lang="en-CA" dirty="0"/>
              <a:t>		We are looking for more groups to add to this list. </a:t>
            </a:r>
          </a:p>
        </p:txBody>
      </p:sp>
    </p:spTree>
    <p:extLst>
      <p:ext uri="{BB962C8B-B14F-4D97-AF65-F5344CB8AC3E}">
        <p14:creationId xmlns:p14="http://schemas.microsoft.com/office/powerpoint/2010/main" val="2564474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729</TotalTime>
  <Words>771</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TimesNewRomanPSMT</vt:lpstr>
      <vt:lpstr>Office Theme</vt:lpstr>
      <vt:lpstr>Brookfield Community Food Cupboard  A Food Security Project located at Brookfield High School </vt:lpstr>
      <vt:lpstr>Vision: </vt:lpstr>
      <vt:lpstr> The Need:</vt:lpstr>
      <vt:lpstr>  Background </vt:lpstr>
      <vt:lpstr>  BCFC Opening</vt:lpstr>
      <vt:lpstr>Steering Committee:</vt:lpstr>
      <vt:lpstr>  Food Sources:</vt:lpstr>
      <vt:lpstr>Relationship to Ottawa Food Bank network:</vt:lpstr>
      <vt:lpstr>Partners/Support </vt:lpstr>
      <vt:lpstr> How can Hunt Club Community Association  help?</vt:lpstr>
      <vt:lpstr>  Work to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Brookfield Community Food Cupboard  A Food Security Project located at Brookfield High School </dc:title>
  <dc:creator>Paul Dillman</dc:creator>
  <cp:lastModifiedBy>Paul Dillman</cp:lastModifiedBy>
  <cp:revision>4</cp:revision>
  <dcterms:created xsi:type="dcterms:W3CDTF">2024-02-13T18:43:20Z</dcterms:created>
  <dcterms:modified xsi:type="dcterms:W3CDTF">2024-03-01T19:55:42Z</dcterms:modified>
</cp:coreProperties>
</file>