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9" r:id="rId4"/>
  </p:sldMasterIdLst>
  <p:notesMasterIdLst>
    <p:notesMasterId r:id="rId15"/>
  </p:notesMasterIdLst>
  <p:handoutMasterIdLst>
    <p:handoutMasterId r:id="rId16"/>
  </p:handoutMasterIdLst>
  <p:sldIdLst>
    <p:sldId id="532" r:id="rId5"/>
    <p:sldId id="534" r:id="rId6"/>
    <p:sldId id="533" r:id="rId7"/>
    <p:sldId id="535" r:id="rId8"/>
    <p:sldId id="537" r:id="rId9"/>
    <p:sldId id="539" r:id="rId10"/>
    <p:sldId id="536" r:id="rId11"/>
    <p:sldId id="541" r:id="rId12"/>
    <p:sldId id="542" r:id="rId13"/>
    <p:sldId id="538" r:id="rId14"/>
  </p:sldIdLst>
  <p:sldSz cx="9144000" cy="6858000" type="screen4x3"/>
  <p:notesSz cx="70104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82">
          <p15:clr>
            <a:srgbClr val="A4A3A4"/>
          </p15:clr>
        </p15:guide>
        <p15:guide id="2" pos="4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rault, Kim" initials="PK" lastIdx="6" clrIdx="0"/>
  <p:cmAuthor id="2" name="Landry, Philippe (Transportation Services)" initials="LP(S" lastIdx="4" clrIdx="1"/>
  <p:cmAuthor id="3" name="Wilkinson, Rob" initials="WR" lastIdx="6" clrIdx="2"/>
  <p:cmAuthor id="4" name="Kourouma, Cathy" initials="KC" lastIdx="4" clrIdx="3">
    <p:extLst>
      <p:ext uri="{19B8F6BF-5375-455C-9EA6-DF929625EA0E}">
        <p15:presenceInfo xmlns:p15="http://schemas.microsoft.com/office/powerpoint/2012/main" userId="S::Cathy.Kourouma@ottawa.ca::dc63fa06-c280-4428-a0e8-a975650770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CB4"/>
    <a:srgbClr val="EEF7B9"/>
    <a:srgbClr val="51ABAD"/>
    <a:srgbClr val="FFC62F"/>
    <a:srgbClr val="81C2C9"/>
    <a:srgbClr val="005024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3574" autoAdjust="0"/>
  </p:normalViewPr>
  <p:slideViewPr>
    <p:cSldViewPr>
      <p:cViewPr varScale="1">
        <p:scale>
          <a:sx n="105" d="100"/>
          <a:sy n="105" d="100"/>
        </p:scale>
        <p:origin x="690" y="114"/>
      </p:cViewPr>
      <p:guideLst>
        <p:guide orient="horz" pos="482"/>
        <p:guide pos="431"/>
      </p:guideLst>
    </p:cSldViewPr>
  </p:slideViewPr>
  <p:outlineViewPr>
    <p:cViewPr>
      <p:scale>
        <a:sx n="33" d="100"/>
        <a:sy n="33" d="100"/>
      </p:scale>
      <p:origin x="12" y="3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notesViewPr>
    <p:cSldViewPr>
      <p:cViewPr varScale="1">
        <p:scale>
          <a:sx n="54" d="100"/>
          <a:sy n="54" d="100"/>
        </p:scale>
        <p:origin x="1848" y="7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urouma, Cathy" userId="dc63fa06-c280-4428-a0e8-a97565077036" providerId="ADAL" clId="{86517D63-D372-420A-A3CD-679A390328F9}"/>
    <pc:docChg chg="modSld">
      <pc:chgData name="Kourouma, Cathy" userId="dc63fa06-c280-4428-a0e8-a97565077036" providerId="ADAL" clId="{86517D63-D372-420A-A3CD-679A390328F9}" dt="2024-06-03T19:57:14.457" v="18" actId="20577"/>
      <pc:docMkLst>
        <pc:docMk/>
      </pc:docMkLst>
      <pc:sldChg chg="modSp mod">
        <pc:chgData name="Kourouma, Cathy" userId="dc63fa06-c280-4428-a0e8-a97565077036" providerId="ADAL" clId="{86517D63-D372-420A-A3CD-679A390328F9}" dt="2024-06-03T19:57:14.457" v="18" actId="20577"/>
        <pc:sldMkLst>
          <pc:docMk/>
          <pc:sldMk cId="0" sldId="532"/>
        </pc:sldMkLst>
        <pc:spChg chg="mod">
          <ac:chgData name="Kourouma, Cathy" userId="dc63fa06-c280-4428-a0e8-a97565077036" providerId="ADAL" clId="{86517D63-D372-420A-A3CD-679A390328F9}" dt="2024-06-03T19:57:14.457" v="18" actId="20577"/>
          <ac:spMkLst>
            <pc:docMk/>
            <pc:sldMk cId="0" sldId="532"/>
            <ac:spMk id="9" creationId="{7E5F4277-6FA6-403D-AA05-927D848377E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C5495CD-4F4B-44A8-A29B-3B64139B6869}" type="datetimeFigureOut">
              <a:rPr lang="en-CA"/>
              <a:pPr>
                <a:defRPr/>
              </a:pPr>
              <a:t>2024-06-03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22FF4C0-B740-4BC5-B8E9-8C38C9DC338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0342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D562549-54FD-4684-99B3-5D543F6BDAE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2624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938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021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269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071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135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77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450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283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549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7962"/>
            <a:ext cx="9144000" cy="1362075"/>
          </a:xfrm>
        </p:spPr>
        <p:txBody>
          <a:bodyPr anchor="ctr"/>
          <a:lstStyle>
            <a:lvl1pPr algn="ctr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0"/>
              </a:spcAft>
              <a:defRPr sz="2800">
                <a:latin typeface="Arial" pitchFamily="34" charset="0"/>
                <a:cs typeface="Arial" pitchFamily="34" charset="0"/>
              </a:defRPr>
            </a:lvl1pPr>
            <a:lvl2pPr marL="1200150" indent="-285750">
              <a:spcAft>
                <a:spcPts val="0"/>
              </a:spcAft>
              <a:defRPr lang="en-US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43050" indent="-228600">
              <a:spcAft>
                <a:spcPts val="0"/>
              </a:spcAft>
              <a:defRPr sz="2400">
                <a:latin typeface="Arial" pitchFamily="34" charset="0"/>
                <a:cs typeface="Arial" pitchFamily="34" charset="0"/>
              </a:defRPr>
            </a:lvl3pPr>
            <a:lvl4pPr marL="1943100" indent="-285750">
              <a:spcAft>
                <a:spcPts val="0"/>
              </a:spcAft>
              <a:defRPr sz="2200">
                <a:latin typeface="Arial" pitchFamily="34" charset="0"/>
                <a:cs typeface="Arial" pitchFamily="34" charset="0"/>
              </a:defRPr>
            </a:lvl4pPr>
            <a:lvl5pPr marL="2228850" indent="-228600"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81200"/>
            <a:ext cx="4495800" cy="4114800"/>
          </a:xfrm>
        </p:spPr>
        <p:txBody>
          <a:bodyPr/>
          <a:lstStyle>
            <a:lvl1pPr marL="342900" indent="-342900"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495800" cy="4114800"/>
          </a:xfrm>
        </p:spPr>
        <p:txBody>
          <a:bodyPr/>
          <a:lstStyle>
            <a:lvl1pPr marL="342900" indent="-342900"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36512" y="2420888"/>
            <a:ext cx="9180512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436096" y="6093296"/>
            <a:ext cx="3240360" cy="719484"/>
          </a:xfrm>
          <a:prstGeom prst="rect">
            <a:avLst/>
          </a:prstGeom>
        </p:spPr>
        <p:txBody>
          <a:bodyPr/>
          <a:lstStyle>
            <a:lvl1pPr algn="r">
              <a:buNone/>
              <a:defRPr sz="280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Date</a:t>
            </a:r>
            <a:endParaRPr lang="en-C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32049" y="6093296"/>
            <a:ext cx="3491879" cy="603398"/>
          </a:xfrm>
          <a:prstGeom prst="rect">
            <a:avLst/>
          </a:prstGeom>
        </p:spPr>
        <p:txBody>
          <a:bodyPr/>
          <a:lstStyle>
            <a:lvl1pPr algn="l">
              <a:buNone/>
              <a:defRPr sz="280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CA" dirty="0"/>
              <a:t>Audience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7962"/>
            <a:ext cx="9144000" cy="1362075"/>
          </a:xfrm>
        </p:spPr>
        <p:txBody>
          <a:bodyPr anchor="ctr"/>
          <a:lstStyle>
            <a:lvl1pPr algn="ctr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102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738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71600"/>
            <a:ext cx="9144000" cy="48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CA" dirty="0"/>
          </a:p>
          <a:p>
            <a:pPr marL="154305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dirty="0"/>
              <a:t>Third level</a:t>
            </a:r>
          </a:p>
          <a:p>
            <a:pPr marL="1943100" lvl="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</a:pPr>
            <a:r>
              <a:rPr lang="en-US" dirty="0"/>
              <a:t>Fourth level</a:t>
            </a:r>
          </a:p>
          <a:p>
            <a:pPr marL="222885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</a:pPr>
            <a:r>
              <a:rPr lang="en-US" dirty="0"/>
              <a:t>Fifth level</a:t>
            </a:r>
            <a:endParaRPr lang="en-CA" dirty="0"/>
          </a:p>
          <a:p>
            <a:pPr lvl="0"/>
            <a:endParaRPr lang="en-CA" dirty="0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8077200" y="6237312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FC1AE940-1D52-4A03-B2EB-3A6B94D11640}" type="slidenum">
              <a:rPr lang="en-CA" baseline="0">
                <a:solidFill>
                  <a:schemeClr val="tx1"/>
                </a:solidFill>
                <a:latin typeface="Frutiger 87ExtraBlackCn" pitchFamily="34" charset="0"/>
                <a:cs typeface="+mn-cs"/>
              </a:rPr>
              <a:pPr>
                <a:defRPr/>
              </a:pPr>
              <a:t>‹#›</a:t>
            </a:fld>
            <a:endParaRPr lang="en-CA" baseline="0" dirty="0">
              <a:solidFill>
                <a:schemeClr val="tx1"/>
              </a:solidFill>
              <a:latin typeface="Frutiger 87ExtraBlackCn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5" r:id="rId3"/>
    <p:sldLayoutId id="2147483667" r:id="rId4"/>
    <p:sldLayoutId id="2147483668" r:id="rId5"/>
    <p:sldLayoutId id="2147483651" r:id="rId6"/>
    <p:sldLayoutId id="2147483671" r:id="rId7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utiger 87ExtraBlackCn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utiger 87ExtraBlackCn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utiger 87ExtraBlackCn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utiger 87ExtraBlackCn" pitchFamily="34" charset="0"/>
        </a:defRPr>
      </a:lvl9pPr>
    </p:titleStyle>
    <p:bodyStyle>
      <a:lvl1pPr marL="800100" indent="-342900" algn="l" rtl="0" eaLnBrk="0" fontAlgn="base" hangingPunct="0">
        <a:spcBef>
          <a:spcPct val="20000"/>
        </a:spcBef>
        <a:spcAft>
          <a:spcPts val="0"/>
        </a:spcAft>
        <a:buChar char="•"/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200150" indent="-285750" algn="l" rtl="0" eaLnBrk="0" fontAlgn="base" hangingPunct="0">
        <a:spcBef>
          <a:spcPct val="20000"/>
        </a:spcBef>
        <a:spcAft>
          <a:spcPts val="0"/>
        </a:spcAft>
        <a:buChar char="–"/>
        <a:defRPr lang="en-US" sz="2600" baseline="0" dirty="0" smtClean="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485900" indent="-285750" algn="l" rtl="0" eaLnBrk="0" fontAlgn="base" hangingPunct="0">
        <a:spcBef>
          <a:spcPct val="20000"/>
        </a:spcBef>
        <a:spcAft>
          <a:spcPts val="600"/>
        </a:spcAft>
        <a:buChar char="•"/>
        <a:defRPr lang="en-US" sz="2400" baseline="0" dirty="0" smtClean="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har char="–"/>
        <a:defRPr lang="en-US" sz="2200" dirty="0" smtClean="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lang="en-CA" sz="2000" dirty="0" smtClean="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2" y="332656"/>
            <a:ext cx="9144000" cy="836712"/>
          </a:xfrm>
        </p:spPr>
        <p:txBody>
          <a:bodyPr/>
          <a:lstStyle/>
          <a:p>
            <a:r>
              <a:rPr lang="en-CA" sz="2800" dirty="0">
                <a:latin typeface="Arial"/>
                <a:cs typeface="Arial"/>
              </a:rPr>
              <a:t>McCarthy Road Curve – </a:t>
            </a:r>
            <a:br>
              <a:rPr lang="en-CA" sz="2800" dirty="0">
                <a:latin typeface="Arial"/>
                <a:cs typeface="Arial"/>
              </a:rPr>
            </a:br>
            <a:r>
              <a:rPr lang="en-CA" sz="2800" dirty="0">
                <a:latin typeface="Arial"/>
                <a:cs typeface="Arial"/>
              </a:rPr>
              <a:t>Safety Improvements</a:t>
            </a:r>
            <a:endParaRPr lang="en-US" sz="2800" dirty="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5F4277-6FA6-403D-AA05-927D848377E1}"/>
              </a:ext>
            </a:extLst>
          </p:cNvPr>
          <p:cNvSpPr txBox="1"/>
          <p:nvPr/>
        </p:nvSpPr>
        <p:spPr>
          <a:xfrm>
            <a:off x="4093032" y="5818313"/>
            <a:ext cx="4559357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dirty="0">
                <a:latin typeface="Arial"/>
                <a:cs typeface="Arial"/>
              </a:rPr>
              <a:t>Cathy Kourouma, Traffic Services</a:t>
            </a:r>
            <a:br>
              <a:rPr lang="en-CA" dirty="0">
                <a:latin typeface="Arial"/>
                <a:cs typeface="Arial"/>
              </a:rPr>
            </a:br>
            <a:r>
              <a:rPr lang="en-CA" dirty="0">
                <a:latin typeface="Arial"/>
                <a:cs typeface="Arial"/>
              </a:rPr>
              <a:t>03 June 2024</a:t>
            </a:r>
            <a:endParaRPr lang="en-CA" dirty="0"/>
          </a:p>
          <a:p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76E325-09E3-45A3-9D07-E43AEAB725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5542" y="1364515"/>
            <a:ext cx="4870772" cy="4258651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12C4102-BEBB-4E06-BAA4-88BE77D9C0B2}"/>
              </a:ext>
            </a:extLst>
          </p:cNvPr>
          <p:cNvSpPr/>
          <p:nvPr/>
        </p:nvSpPr>
        <p:spPr>
          <a:xfrm>
            <a:off x="4133901" y="3284984"/>
            <a:ext cx="648072" cy="1224136"/>
          </a:xfrm>
          <a:prstGeom prst="ellips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EE9066-47E5-4E16-B455-153211B23358}"/>
              </a:ext>
            </a:extLst>
          </p:cNvPr>
          <p:cNvCxnSpPr>
            <a:cxnSpLocks/>
          </p:cNvCxnSpPr>
          <p:nvPr/>
        </p:nvCxnSpPr>
        <p:spPr>
          <a:xfrm>
            <a:off x="3563888" y="3540558"/>
            <a:ext cx="504056" cy="264839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B76E9C-5151-492A-8E99-DAE6384D3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2708920"/>
            <a:ext cx="6480720" cy="1440160"/>
          </a:xfrm>
        </p:spPr>
        <p:txBody>
          <a:bodyPr/>
          <a:lstStyle/>
          <a:p>
            <a:pPr marL="457200" indent="0" algn="ctr">
              <a:buNone/>
            </a:pPr>
            <a:r>
              <a:rPr lang="en-US" sz="4000" dirty="0"/>
              <a:t>Questions?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91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649" y="866404"/>
            <a:ext cx="9144000" cy="836712"/>
          </a:xfrm>
        </p:spPr>
        <p:txBody>
          <a:bodyPr/>
          <a:lstStyle/>
          <a:p>
            <a:r>
              <a:rPr lang="en-CA" sz="2400" dirty="0"/>
              <a:t>Collision Data – McCarthy Road </a:t>
            </a:r>
            <a:br>
              <a:rPr lang="en-CA" sz="2400" dirty="0"/>
            </a:br>
            <a:r>
              <a:rPr lang="en-CA" sz="2400" dirty="0"/>
              <a:t>Between </a:t>
            </a:r>
            <a:r>
              <a:rPr lang="en-CA" sz="2400" dirty="0" err="1"/>
              <a:t>Southmore</a:t>
            </a:r>
            <a:r>
              <a:rPr lang="en-CA" sz="2400" dirty="0"/>
              <a:t> Drive &amp; Plante Drive</a:t>
            </a:r>
            <a:br>
              <a:rPr lang="en-CA" sz="3200" dirty="0"/>
            </a:b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B76E9C-5151-492A-8E99-DAE6384D3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484784"/>
            <a:ext cx="7200800" cy="3987824"/>
          </a:xfrm>
        </p:spPr>
        <p:txBody>
          <a:bodyPr/>
          <a:lstStyle/>
          <a:p>
            <a:pPr marL="457200" indent="0">
              <a:buNone/>
            </a:pPr>
            <a:r>
              <a:rPr lang="en-US" sz="2400" dirty="0">
                <a:latin typeface="Arial"/>
                <a:cs typeface="Arial"/>
              </a:rPr>
              <a:t>January 1, 2015 to December 31, 2019:</a:t>
            </a:r>
          </a:p>
          <a:p>
            <a:r>
              <a:rPr lang="en-US" sz="2400" dirty="0">
                <a:latin typeface="Arial"/>
                <a:cs typeface="Arial"/>
              </a:rPr>
              <a:t>Total Collisions = 7</a:t>
            </a:r>
            <a:endParaRPr lang="en-US" sz="2400" dirty="0"/>
          </a:p>
          <a:p>
            <a:r>
              <a:rPr lang="en-US" sz="2400" dirty="0"/>
              <a:t>Rear End Collisions = 1 (southbound)</a:t>
            </a:r>
          </a:p>
          <a:p>
            <a:r>
              <a:rPr lang="en-US" sz="2400" dirty="0">
                <a:latin typeface="Arial"/>
                <a:cs typeface="Arial"/>
              </a:rPr>
              <a:t>Approaching Collisions = 3 (northbound/southbound)</a:t>
            </a:r>
          </a:p>
          <a:p>
            <a:r>
              <a:rPr lang="en-US" sz="2400" dirty="0">
                <a:latin typeface="Arial"/>
                <a:cs typeface="Arial"/>
              </a:rPr>
              <a:t>Single Motor Vehicle Collisions = 3 (northbound)</a:t>
            </a:r>
            <a:endParaRPr lang="en-US" dirty="0">
              <a:latin typeface="Arial"/>
              <a:cs typeface="Arial"/>
            </a:endParaRPr>
          </a:p>
          <a:p>
            <a:pPr marL="457200" indent="0">
              <a:buNone/>
            </a:pPr>
            <a:r>
              <a:rPr lang="en-US" sz="2400" dirty="0">
                <a:latin typeface="Arial"/>
                <a:cs typeface="Arial"/>
              </a:rPr>
              <a:t>Note: Unreported collisions/incidents are not captured in this data. Additional occurrences of vehicles leaving the roadway have been reported by members of the public.</a:t>
            </a:r>
          </a:p>
        </p:txBody>
      </p:sp>
    </p:spTree>
    <p:extLst>
      <p:ext uri="{BB962C8B-B14F-4D97-AF65-F5344CB8AC3E}">
        <p14:creationId xmlns:p14="http://schemas.microsoft.com/office/powerpoint/2010/main" val="244129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2" y="332656"/>
            <a:ext cx="9144000" cy="836712"/>
          </a:xfrm>
        </p:spPr>
        <p:txBody>
          <a:bodyPr/>
          <a:lstStyle/>
          <a:p>
            <a:pPr algn="l"/>
            <a:r>
              <a:rPr lang="en-CA" sz="2400" dirty="0"/>
              <a:t>     Existing Safety Measures</a:t>
            </a:r>
            <a:endParaRPr lang="en-US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B76E9C-5151-492A-8E99-DAE6384D3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76714" y="1340768"/>
            <a:ext cx="4835109" cy="3987824"/>
          </a:xfrm>
        </p:spPr>
        <p:txBody>
          <a:bodyPr/>
          <a:lstStyle/>
          <a:p>
            <a:r>
              <a:rPr lang="en-US" sz="2400">
                <a:latin typeface="Arial"/>
                <a:cs typeface="Arial"/>
              </a:rPr>
              <a:t>Chevron warning signs to indicate change in roadway alignment</a:t>
            </a:r>
            <a:endParaRPr lang="en-US" sz="2400" dirty="0">
              <a:latin typeface="Arial"/>
              <a:cs typeface="Arial"/>
            </a:endParaRPr>
          </a:p>
          <a:p>
            <a:r>
              <a:rPr lang="en-US" sz="2400">
                <a:latin typeface="Arial"/>
                <a:cs typeface="Arial"/>
              </a:rPr>
              <a:t>Advisory speed warning signs</a:t>
            </a:r>
          </a:p>
          <a:p>
            <a:r>
              <a:rPr lang="en-US" sz="2400">
                <a:latin typeface="Arial"/>
                <a:cs typeface="Arial"/>
              </a:rPr>
              <a:t>Flashing beacons to warn drivers of upcoming curve</a:t>
            </a:r>
          </a:p>
          <a:p>
            <a:r>
              <a:rPr lang="en-US" sz="2400" dirty="0"/>
              <a:t>Speed display board</a:t>
            </a:r>
          </a:p>
          <a:p>
            <a:r>
              <a:rPr lang="en-US" sz="2400" dirty="0"/>
              <a:t>High Friction Asphalt (2019)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C5F5C3-22F4-42F7-8476-750C9C04A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466" y="673763"/>
            <a:ext cx="3624291" cy="17131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318CA9-6D36-4CB3-9795-25AFB7126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344" y="2931485"/>
            <a:ext cx="3579412" cy="18525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A39C89-3E1B-41FD-8BDC-EF59D6FD9F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0928" y="5154397"/>
            <a:ext cx="3571875" cy="16192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0C1C438-B43E-4252-9541-E9DCDF4D4C1A}"/>
              </a:ext>
            </a:extLst>
          </p:cNvPr>
          <p:cNvSpPr txBox="1"/>
          <p:nvPr/>
        </p:nvSpPr>
        <p:spPr>
          <a:xfrm>
            <a:off x="5076056" y="2663394"/>
            <a:ext cx="3332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McCarthy Rd., looking north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3E72DC-7F50-4875-A646-AA1481ECF11E}"/>
              </a:ext>
            </a:extLst>
          </p:cNvPr>
          <p:cNvSpPr txBox="1"/>
          <p:nvPr/>
        </p:nvSpPr>
        <p:spPr>
          <a:xfrm>
            <a:off x="5087312" y="381363"/>
            <a:ext cx="3332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McCarthy Rd., looking north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4D1B43-D7A2-4DC7-8A5A-167FE1E46FD6}"/>
              </a:ext>
            </a:extLst>
          </p:cNvPr>
          <p:cNvSpPr txBox="1"/>
          <p:nvPr/>
        </p:nvSpPr>
        <p:spPr>
          <a:xfrm>
            <a:off x="5150846" y="4877373"/>
            <a:ext cx="3332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McCarthy Rd., looking south</a:t>
            </a:r>
          </a:p>
        </p:txBody>
      </p:sp>
    </p:spTree>
    <p:extLst>
      <p:ext uri="{BB962C8B-B14F-4D97-AF65-F5344CB8AC3E}">
        <p14:creationId xmlns:p14="http://schemas.microsoft.com/office/powerpoint/2010/main" val="1555656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2" y="332656"/>
            <a:ext cx="9144000" cy="836712"/>
          </a:xfrm>
        </p:spPr>
        <p:txBody>
          <a:bodyPr/>
          <a:lstStyle/>
          <a:p>
            <a:r>
              <a:rPr lang="en-CA" sz="2400" dirty="0"/>
              <a:t>Safety Review</a:t>
            </a:r>
            <a:endParaRPr lang="en-US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B76E9C-5151-492A-8E99-DAE6384D3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204493"/>
            <a:ext cx="7596336" cy="3987824"/>
          </a:xfrm>
        </p:spPr>
        <p:txBody>
          <a:bodyPr/>
          <a:lstStyle/>
          <a:p>
            <a:r>
              <a:rPr lang="en-US" sz="2400" dirty="0">
                <a:latin typeface="Arial"/>
                <a:cs typeface="Arial"/>
              </a:rPr>
              <a:t>Independent, high-level evaluation of curved section of McCarthy Rd. to mitigate risk of </a:t>
            </a:r>
            <a:r>
              <a:rPr lang="en-US" sz="2400">
                <a:latin typeface="Arial"/>
                <a:cs typeface="Arial"/>
              </a:rPr>
              <a:t>northbound vehicles leaving the roadway and encroaching on the eastern sidewalk</a:t>
            </a:r>
          </a:p>
          <a:p>
            <a:r>
              <a:rPr lang="en-US" sz="2400" dirty="0"/>
              <a:t>2 options reviewed:</a:t>
            </a:r>
          </a:p>
          <a:p>
            <a:pPr marL="457200" indent="0">
              <a:buNone/>
            </a:pPr>
            <a:r>
              <a:rPr lang="en-US" sz="2400" dirty="0"/>
              <a:t>	1) Installation of guiderail</a:t>
            </a:r>
          </a:p>
          <a:p>
            <a:pPr marL="457200" indent="0">
              <a:buNone/>
            </a:pPr>
            <a:r>
              <a:rPr lang="en-US" sz="2400" dirty="0"/>
              <a:t>	2) Horizontal measures – pavement markings, 	concrete medians or pre-cast curbs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62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2" y="332656"/>
            <a:ext cx="9144000" cy="836712"/>
          </a:xfrm>
        </p:spPr>
        <p:txBody>
          <a:bodyPr/>
          <a:lstStyle/>
          <a:p>
            <a:r>
              <a:rPr lang="en-CA" sz="2400" dirty="0"/>
              <a:t>Option 1 – Guiderail</a:t>
            </a:r>
            <a:endParaRPr lang="en-US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B76E9C-5151-492A-8E99-DAE6384D3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204493"/>
            <a:ext cx="7596336" cy="3987824"/>
          </a:xfrm>
        </p:spPr>
        <p:txBody>
          <a:bodyPr/>
          <a:lstStyle/>
          <a:p>
            <a:r>
              <a:rPr lang="en-US" sz="2400" dirty="0"/>
              <a:t>Guiderails are meant to deflect and redirect vehicles in the event of a collision</a:t>
            </a:r>
          </a:p>
          <a:p>
            <a:r>
              <a:rPr lang="en-US" sz="2400" dirty="0"/>
              <a:t>Clearance is required between the guiderail and edge of sidewalk</a:t>
            </a:r>
          </a:p>
          <a:p>
            <a:pPr marL="45720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1A501B-CDF1-42E6-A348-FB4847859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852936"/>
            <a:ext cx="643038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22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2" y="332656"/>
            <a:ext cx="9144000" cy="836712"/>
          </a:xfrm>
        </p:spPr>
        <p:txBody>
          <a:bodyPr/>
          <a:lstStyle/>
          <a:p>
            <a:r>
              <a:rPr lang="en-CA" sz="2400" dirty="0"/>
              <a:t>Option 1 – Guiderail </a:t>
            </a:r>
            <a:r>
              <a:rPr lang="en-CA" sz="2400" dirty="0" err="1"/>
              <a:t>Con’t</a:t>
            </a:r>
            <a:endParaRPr lang="en-US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B76E9C-5151-492A-8E99-DAE6384D3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738" y="1174615"/>
            <a:ext cx="8546295" cy="1360411"/>
          </a:xfrm>
        </p:spPr>
        <p:txBody>
          <a:bodyPr/>
          <a:lstStyle/>
          <a:p>
            <a:r>
              <a:rPr lang="en-US" sz="2400" dirty="0"/>
              <a:t>Area at the end of grass would remain unprotected.</a:t>
            </a:r>
            <a:endParaRPr lang="en-US" sz="2400"/>
          </a:p>
          <a:p>
            <a:r>
              <a:rPr lang="en-US" sz="2400">
                <a:latin typeface="Arial"/>
                <a:cs typeface="Arial"/>
              </a:rPr>
              <a:t>To install guiderail extensive sidewalk modifications would be required to meet design guidelines and accessibility requirements.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DD485A-1C28-43D9-A955-F166FF8E5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183" y="3075723"/>
            <a:ext cx="6535489" cy="296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44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33844" y="367781"/>
            <a:ext cx="11411688" cy="836712"/>
          </a:xfrm>
        </p:spPr>
        <p:txBody>
          <a:bodyPr/>
          <a:lstStyle/>
          <a:p>
            <a:r>
              <a:rPr lang="en-CA" sz="2400" dirty="0"/>
              <a:t>Option 2 – Horizontal Measures </a:t>
            </a:r>
            <a:br>
              <a:rPr lang="en-CA" sz="2400" dirty="0"/>
            </a:br>
            <a:r>
              <a:rPr lang="en-CA" sz="2400" dirty="0"/>
              <a:t>to Reduce Vehicle Speeds</a:t>
            </a:r>
            <a:endParaRPr lang="en-US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B76E9C-5151-492A-8E99-DAE6384D3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832" y="1340768"/>
            <a:ext cx="7596336" cy="3987824"/>
          </a:xfrm>
        </p:spPr>
        <p:txBody>
          <a:bodyPr/>
          <a:lstStyle/>
          <a:p>
            <a:r>
              <a:rPr lang="en-US" sz="2400" dirty="0">
                <a:latin typeface="Arial"/>
                <a:cs typeface="Arial"/>
              </a:rPr>
              <a:t>Lane widths have been shown to be an important factor in vehicle </a:t>
            </a:r>
            <a:r>
              <a:rPr lang="en-US" sz="2400">
                <a:latin typeface="Arial"/>
                <a:cs typeface="Arial"/>
              </a:rPr>
              <a:t>speeds.</a:t>
            </a:r>
            <a:endParaRPr lang="en-US" sz="2400" dirty="0"/>
          </a:p>
          <a:p>
            <a:r>
              <a:rPr lang="en-US" sz="2400" dirty="0">
                <a:latin typeface="Arial"/>
                <a:cs typeface="Arial"/>
              </a:rPr>
              <a:t>Wide lanes encourage greater speeds on </a:t>
            </a:r>
            <a:r>
              <a:rPr lang="en-US" sz="2400">
                <a:latin typeface="Arial"/>
                <a:cs typeface="Arial"/>
              </a:rPr>
              <a:t>approach to the curve.</a:t>
            </a:r>
            <a:endParaRPr lang="en-US" sz="2400"/>
          </a:p>
          <a:p>
            <a:r>
              <a:rPr lang="en-US" sz="2400" dirty="0">
                <a:latin typeface="Arial"/>
                <a:cs typeface="Arial"/>
              </a:rPr>
              <a:t>Recommendation to reduce the lane widths on </a:t>
            </a:r>
            <a:r>
              <a:rPr lang="en-US" sz="2400">
                <a:latin typeface="Arial"/>
                <a:cs typeface="Arial"/>
              </a:rPr>
              <a:t>approach to the curve.</a:t>
            </a:r>
            <a:endParaRPr lang="en-US" sz="2400"/>
          </a:p>
          <a:p>
            <a:r>
              <a:rPr lang="en-US" sz="2400" dirty="0">
                <a:latin typeface="Arial"/>
                <a:cs typeface="Arial"/>
              </a:rPr>
              <a:t>Horizontal measures such as pavement markings and lane narrowing's considered as </a:t>
            </a:r>
            <a:r>
              <a:rPr lang="en-US" sz="2400">
                <a:latin typeface="Arial"/>
                <a:cs typeface="Arial"/>
              </a:rPr>
              <a:t>potential traffic calming measures.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991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33844" y="367781"/>
            <a:ext cx="11411688" cy="836712"/>
          </a:xfrm>
        </p:spPr>
        <p:txBody>
          <a:bodyPr/>
          <a:lstStyle/>
          <a:p>
            <a:r>
              <a:rPr lang="en-CA" sz="2400" dirty="0"/>
              <a:t>Option 2 – Horizontal Measures </a:t>
            </a:r>
            <a:br>
              <a:rPr lang="en-CA" sz="2400" dirty="0"/>
            </a:br>
            <a:r>
              <a:rPr lang="en-CA" sz="2400" dirty="0"/>
              <a:t>to Reduce Vehicle Speeds </a:t>
            </a:r>
            <a:r>
              <a:rPr lang="en-CA" sz="2400" dirty="0" err="1"/>
              <a:t>Con’t</a:t>
            </a:r>
            <a:endParaRPr lang="en-US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B76E9C-5151-492A-8E99-DAE6384D3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832" y="1340768"/>
            <a:ext cx="7596336" cy="3987824"/>
          </a:xfrm>
        </p:spPr>
        <p:txBody>
          <a:bodyPr/>
          <a:lstStyle/>
          <a:p>
            <a:pPr marL="457200" indent="0">
              <a:buNone/>
            </a:pPr>
            <a:r>
              <a:rPr lang="en-US" sz="2400" dirty="0">
                <a:latin typeface="Arial"/>
                <a:cs typeface="Arial"/>
              </a:rPr>
              <a:t>Draft Proposed Safety Measures: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9302ED-6727-405F-96C5-AF4681691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421" y="1860557"/>
            <a:ext cx="5516551" cy="412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69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33844" y="367781"/>
            <a:ext cx="11411688" cy="836712"/>
          </a:xfrm>
        </p:spPr>
        <p:txBody>
          <a:bodyPr/>
          <a:lstStyle/>
          <a:p>
            <a:r>
              <a:rPr lang="en-CA" sz="2400" dirty="0"/>
              <a:t>Option 2 – Horizontal Measures </a:t>
            </a:r>
            <a:br>
              <a:rPr lang="en-CA" sz="2400" dirty="0"/>
            </a:br>
            <a:r>
              <a:rPr lang="en-CA" sz="2400" dirty="0"/>
              <a:t>to Reduce Vehicle Speeds </a:t>
            </a:r>
            <a:r>
              <a:rPr lang="en-CA" sz="2400" dirty="0" err="1"/>
              <a:t>Con’t</a:t>
            </a:r>
            <a:endParaRPr lang="en-US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B76E9C-5151-492A-8E99-DAE6384D3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832" y="1340768"/>
            <a:ext cx="7596336" cy="3987824"/>
          </a:xfrm>
        </p:spPr>
        <p:txBody>
          <a:bodyPr/>
          <a:lstStyle/>
          <a:p>
            <a:pPr marL="457200" indent="0">
              <a:buNone/>
            </a:pPr>
            <a:r>
              <a:rPr lang="en-US" sz="2400">
                <a:latin typeface="Arial"/>
                <a:cs typeface="Arial"/>
              </a:rPr>
              <a:t>Proposed Safety Measures: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4E5526-0C8F-4590-9EDE-535299E636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48689" y="2087441"/>
            <a:ext cx="3174046" cy="40938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C6BE6E-4F80-47B9-8A76-0EE75EE34718}"/>
              </a:ext>
            </a:extLst>
          </p:cNvPr>
          <p:cNvSpPr txBox="1"/>
          <p:nvPr/>
        </p:nvSpPr>
        <p:spPr>
          <a:xfrm>
            <a:off x="2131302" y="2024142"/>
            <a:ext cx="450434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i="1">
                <a:latin typeface="Arial"/>
                <a:cs typeface="Arial"/>
              </a:rPr>
              <a:t>Sample of concrete median </a:t>
            </a:r>
            <a:br>
              <a:rPr lang="en-US" sz="1400" i="1" dirty="0"/>
            </a:br>
            <a:r>
              <a:rPr lang="en-US" sz="1400" i="1" dirty="0">
                <a:latin typeface="Arial"/>
                <a:cs typeface="Arial"/>
              </a:rPr>
              <a:t>(Note: Planters would not be installed on McCarthy Rd.</a:t>
            </a:r>
          </a:p>
        </p:txBody>
      </p:sp>
    </p:spTree>
    <p:extLst>
      <p:ext uri="{BB962C8B-B14F-4D97-AF65-F5344CB8AC3E}">
        <p14:creationId xmlns:p14="http://schemas.microsoft.com/office/powerpoint/2010/main" val="1629166662"/>
      </p:ext>
    </p:extLst>
  </p:cSld>
  <p:clrMapOvr>
    <a:masterClrMapping/>
  </p:clrMapOvr>
</p:sld>
</file>

<file path=ppt/theme/theme1.xml><?xml version="1.0" encoding="utf-8"?>
<a:theme xmlns:a="http://schemas.openxmlformats.org/drawingml/2006/main" name="Body Text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7F7F"/>
      </a:accent1>
      <a:accent2>
        <a:srgbClr val="C00000"/>
      </a:accent2>
      <a:accent3>
        <a:srgbClr val="FFFFFF"/>
      </a:accent3>
      <a:accent4>
        <a:srgbClr val="6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ody Text">
      <a:majorFont>
        <a:latin typeface="Frutiger 87ExtraBlackCn"/>
        <a:ea typeface=""/>
        <a:cs typeface=""/>
      </a:majorFont>
      <a:minorFont>
        <a:latin typeface="Frutiger 87ExtraBlack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dy Tex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Tex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Tex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Tex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Tex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Tex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Tex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Tex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Tex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Tex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Tex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Tex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D39C6E26DFE647871AA5836B7744B7" ma:contentTypeVersion="10" ma:contentTypeDescription="Create a new document." ma:contentTypeScope="" ma:versionID="4c8e03bbbbf541ba4580e13ddb3434cd">
  <xsd:schema xmlns:xsd="http://www.w3.org/2001/XMLSchema" xmlns:xs="http://www.w3.org/2001/XMLSchema" xmlns:p="http://schemas.microsoft.com/office/2006/metadata/properties" xmlns:ns3="e4d3ba51-055a-4ada-a817-59144200ef41" xmlns:ns4="331912c7-4e05-43a7-b41d-59f19106649c" targetNamespace="http://schemas.microsoft.com/office/2006/metadata/properties" ma:root="true" ma:fieldsID="822bc04821c759a8195849cc88d788f4" ns3:_="" ns4:_="">
    <xsd:import namespace="e4d3ba51-055a-4ada-a817-59144200ef41"/>
    <xsd:import namespace="331912c7-4e05-43a7-b41d-59f19106649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d3ba51-055a-4ada-a817-59144200ef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1912c7-4e05-43a7-b41d-59f1910664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027067-541D-46D4-B7E3-DD85EE6A7D97}">
  <ds:schemaRefs>
    <ds:schemaRef ds:uri="e4d3ba51-055a-4ada-a817-59144200ef41"/>
    <ds:schemaRef ds:uri="http://schemas.openxmlformats.org/package/2006/metadata/core-properties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331912c7-4e05-43a7-b41d-59f19106649c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F6C0141-AD96-4966-8A48-C8090AF513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d3ba51-055a-4ada-a817-59144200ef41"/>
    <ds:schemaRef ds:uri="331912c7-4e05-43a7-b41d-59f1910664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A35000-A988-4297-9C69-2634930890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61963</TotalTime>
  <Words>373</Words>
  <Application>Microsoft Office PowerPoint</Application>
  <PresentationFormat>On-screen Show (4:3)</PresentationFormat>
  <Paragraphs>50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Candara</vt:lpstr>
      <vt:lpstr>Frutiger 87ExtraBlackCn</vt:lpstr>
      <vt:lpstr>Body Text</vt:lpstr>
      <vt:lpstr>McCarthy Road Curve –  Safety Improvements</vt:lpstr>
      <vt:lpstr>Collision Data – McCarthy Road  Between Southmore Drive &amp; Plante Drive </vt:lpstr>
      <vt:lpstr>     Existing Safety Measures</vt:lpstr>
      <vt:lpstr>Safety Review</vt:lpstr>
      <vt:lpstr>Option 1 – Guiderail</vt:lpstr>
      <vt:lpstr>Option 1 – Guiderail Con’t</vt:lpstr>
      <vt:lpstr>Option 2 – Horizontal Measures  to Reduce Vehicle Speeds</vt:lpstr>
      <vt:lpstr>Option 2 – Horizontal Measures  to Reduce Vehicle Speeds Con’t</vt:lpstr>
      <vt:lpstr>Option 2 – Horizontal Measures  to Reduce Vehicle Speeds Con’t</vt:lpstr>
      <vt:lpstr>PowerPoint Presentation</vt:lpstr>
    </vt:vector>
  </TitlesOfParts>
  <Company>City of Ottawa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crawfordsu</dc:creator>
  <cp:lastModifiedBy>Kourouma, Cathy</cp:lastModifiedBy>
  <cp:revision>5771</cp:revision>
  <cp:lastPrinted>2019-12-03T16:16:11Z</cp:lastPrinted>
  <dcterms:created xsi:type="dcterms:W3CDTF">2013-11-17T18:20:47Z</dcterms:created>
  <dcterms:modified xsi:type="dcterms:W3CDTF">2024-06-03T19:57:22Z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0x01010011D39C6E26DFE647871AA5836B7744B7</vt:lpwstr>
  </property>
</Properties>
</file>